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664" r:id="rId2"/>
    <p:sldId id="665" r:id="rId3"/>
    <p:sldId id="666" r:id="rId4"/>
    <p:sldId id="667" r:id="rId5"/>
    <p:sldId id="668" r:id="rId6"/>
    <p:sldId id="669" r:id="rId7"/>
    <p:sldId id="670" r:id="rId8"/>
    <p:sldId id="671" r:id="rId9"/>
    <p:sldId id="672" r:id="rId10"/>
    <p:sldId id="674" r:id="rId11"/>
    <p:sldId id="675" r:id="rId12"/>
    <p:sldId id="676" r:id="rId13"/>
    <p:sldId id="678" r:id="rId14"/>
    <p:sldId id="679" r:id="rId15"/>
    <p:sldId id="680" r:id="rId16"/>
    <p:sldId id="681" r:id="rId17"/>
    <p:sldId id="682" r:id="rId18"/>
    <p:sldId id="683" r:id="rId19"/>
    <p:sldId id="684" r:id="rId20"/>
    <p:sldId id="685" r:id="rId21"/>
    <p:sldId id="686"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710" y="8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D031-12AF-4DFA-B93B-23EE8197FC81}" type="datetimeFigureOut">
              <a:rPr lang="en-US" smtClean="0"/>
              <a:t>12/08/2017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8D58B-817B-4B13-BADC-444DF1F14707}" type="slidenum">
              <a:rPr lang="en-US" smtClean="0"/>
              <a:t>‹#›</a:t>
            </a:fld>
            <a:endParaRPr lang="en-US"/>
          </a:p>
        </p:txBody>
      </p:sp>
    </p:spTree>
    <p:extLst>
      <p:ext uri="{BB962C8B-B14F-4D97-AF65-F5344CB8AC3E}">
        <p14:creationId xmlns:p14="http://schemas.microsoft.com/office/powerpoint/2010/main" val="12408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7936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F0549C8B-4FAF-4A17-8C0F-D5FE9AF7464A}" type="datetime1">
              <a:rPr lang="en-US" smtClean="0"/>
              <a:pPr>
                <a:defRPr/>
              </a:pPr>
              <a:t>12/08/2017</a:t>
            </a:fld>
            <a:endParaRPr lang="en-US" dirty="0"/>
          </a:p>
        </p:txBody>
      </p:sp>
      <p:sp>
        <p:nvSpPr>
          <p:cNvPr id="79360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D47A262-85BE-4DBC-A477-E2CB2E256A7C}"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895856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None/>
            </a:pPr>
            <a:endParaRPr lang="en-US" altLang="en-US" dirty="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10</a:t>
            </a:fld>
            <a:endParaRPr lang="en-US" altLang="en-US" sz="1400" dirty="0">
              <a:solidFill>
                <a:prstClr val="black"/>
              </a:solidFill>
            </a:endParaRPr>
          </a:p>
        </p:txBody>
      </p:sp>
    </p:spTree>
    <p:extLst>
      <p:ext uri="{BB962C8B-B14F-4D97-AF65-F5344CB8AC3E}">
        <p14:creationId xmlns:p14="http://schemas.microsoft.com/office/powerpoint/2010/main" val="2477721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a:buFontTx/>
              <a:buChar char="•"/>
            </a:pPr>
            <a:r>
              <a:rPr lang="en-US" altLang="en-US" dirty="0"/>
              <a:t>You can’t apply for vet discount for the first time if spouse is deceased.  However, discount continues for surviving spouse if they were already receiving vet discount while spouse was alive</a:t>
            </a:r>
          </a:p>
        </p:txBody>
      </p:sp>
      <p:sp>
        <p:nvSpPr>
          <p:cNvPr id="37786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1FDD64-753C-4F72-80E5-3B51560D92DF}" type="slidenum">
              <a:rPr lang="en-US" altLang="en-US" sz="1400">
                <a:solidFill>
                  <a:prstClr val="black"/>
                </a:solidFill>
              </a:rPr>
              <a:pPr>
                <a:spcBef>
                  <a:spcPct val="0"/>
                </a:spcBef>
              </a:pPr>
              <a:t>11</a:t>
            </a:fld>
            <a:endParaRPr lang="en-US" altLang="en-US" sz="1400" dirty="0">
              <a:solidFill>
                <a:prstClr val="black"/>
              </a:solidFill>
            </a:endParaRPr>
          </a:p>
        </p:txBody>
      </p:sp>
    </p:spTree>
    <p:extLst>
      <p:ext uri="{BB962C8B-B14F-4D97-AF65-F5344CB8AC3E}">
        <p14:creationId xmlns:p14="http://schemas.microsoft.com/office/powerpoint/2010/main" val="1774473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a:buFontTx/>
              <a:buChar char="•"/>
            </a:pPr>
            <a:r>
              <a:rPr lang="en-US" altLang="en-US" dirty="0"/>
              <a:t>You can’t apply for vet discount for the first time if spouse is deceased.  However, discount continues for surviving spouse if they were already receiving vet discount while spouse was alive</a:t>
            </a:r>
          </a:p>
        </p:txBody>
      </p:sp>
      <p:sp>
        <p:nvSpPr>
          <p:cNvPr id="37786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1FDD64-753C-4F72-80E5-3B51560D92DF}" type="slidenum">
              <a:rPr lang="en-US" altLang="en-US" sz="1400">
                <a:solidFill>
                  <a:prstClr val="black"/>
                </a:solidFill>
              </a:rPr>
              <a:pPr>
                <a:spcBef>
                  <a:spcPct val="0"/>
                </a:spcBef>
              </a:pPr>
              <a:t>12</a:t>
            </a:fld>
            <a:endParaRPr lang="en-US" altLang="en-US" sz="1400" dirty="0">
              <a:solidFill>
                <a:prstClr val="black"/>
              </a:solidFill>
            </a:endParaRPr>
          </a:p>
        </p:txBody>
      </p:sp>
    </p:spTree>
    <p:extLst>
      <p:ext uri="{BB962C8B-B14F-4D97-AF65-F5344CB8AC3E}">
        <p14:creationId xmlns:p14="http://schemas.microsoft.com/office/powerpoint/2010/main" val="2897186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Taxpayers must claim property tax recoveries in current year if they benefited in prior years by claiming real estate taxes deduction (i.e. – itemized)</a:t>
            </a:r>
          </a:p>
          <a:p>
            <a:pPr>
              <a:buFontTx/>
              <a:buChar char="•"/>
            </a:pPr>
            <a:endParaRPr lang="en-US" altLang="en-US" dirty="0">
              <a:cs typeface="Arial" panose="020B0604020202020204" pitchFamily="34" charset="0"/>
            </a:endParaRPr>
          </a:p>
          <a:p>
            <a:pPr>
              <a:buFontTx/>
              <a:buChar char="•"/>
            </a:pPr>
            <a:r>
              <a:rPr lang="en-US" altLang="en-US" dirty="0">
                <a:cs typeface="Arial" panose="020B0604020202020204" pitchFamily="34" charset="0"/>
              </a:rPr>
              <a:t> Might be able to use TaxSlayer Summary</a:t>
            </a:r>
            <a:r>
              <a:rPr lang="en-US" altLang="en-US" baseline="0" dirty="0">
                <a:cs typeface="Arial" panose="020B0604020202020204" pitchFamily="34" charset="0"/>
              </a:rPr>
              <a:t> screen to determine if taxpayer itemized in the past.  The Summary screen will be populated with prior years if TaxSlayer has carry-forward data.  However, it only shows 2 prior years. Therefore, it will not be helpful if Homestead Benefit is delayed until the third year after taxes paid</a:t>
            </a:r>
          </a:p>
          <a:p>
            <a:pPr>
              <a:buFontTx/>
              <a:buNone/>
            </a:pPr>
            <a:endParaRPr lang="en-US" altLang="en-US" dirty="0">
              <a:cs typeface="Arial" panose="020B0604020202020204" pitchFamily="34" charset="0"/>
            </a:endParaRPr>
          </a:p>
          <a:p>
            <a:pPr>
              <a:buFontTx/>
              <a:buChar char="•"/>
            </a:pPr>
            <a:endParaRPr lang="en-US" altLang="en-US" dirty="0">
              <a:cs typeface="Arial" panose="020B0604020202020204" pitchFamily="34" charset="0"/>
            </a:endParaRPr>
          </a:p>
          <a:p>
            <a:pPr>
              <a:buFontTx/>
              <a:buChar char="•"/>
            </a:pPr>
            <a:endParaRPr lang="en-US" altLang="en-US" dirty="0">
              <a:cs typeface="Arial" panose="020B0604020202020204" pitchFamily="34" charset="0"/>
            </a:endParaRPr>
          </a:p>
          <a:p>
            <a:endParaRPr lang="en-US" altLang="en-US" dirty="0">
              <a:cs typeface="Arial" panose="020B0604020202020204" pitchFamily="34" charset="0"/>
            </a:endParaRPr>
          </a:p>
        </p:txBody>
      </p:sp>
      <p:sp>
        <p:nvSpPr>
          <p:cNvPr id="79565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32AAAE33-4497-471E-B367-EAC8D5D713A5}" type="datetime1">
              <a:rPr lang="en-US" smtClean="0"/>
              <a:pPr>
                <a:defRPr/>
              </a:pPr>
              <a:t>12/08/2017</a:t>
            </a:fld>
            <a:endParaRPr lang="en-US" dirty="0"/>
          </a:p>
        </p:txBody>
      </p:sp>
      <p:sp>
        <p:nvSpPr>
          <p:cNvPr id="79565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088558-D5AB-4A24-9B7E-F6F6A369816A}" type="slidenum">
              <a:rPr lang="en-US" altLang="en-US">
                <a:latin typeface="Verdana" panose="020B0604030504040204" pitchFamily="34" charset="0"/>
              </a:rPr>
              <a:pPr algn="r" eaLnBrk="1" hangingPunct="1">
                <a:spcBef>
                  <a:spcPct val="0"/>
                </a:spcBef>
              </a:pPr>
              <a:t>13</a:t>
            </a:fld>
            <a:endParaRPr lang="en-US" altLang="en-US" dirty="0">
              <a:latin typeface="Verdana" panose="020B0604030504040204" pitchFamily="34" charset="0"/>
            </a:endParaRPr>
          </a:p>
        </p:txBody>
      </p:sp>
    </p:spTree>
    <p:extLst>
      <p:ext uri="{BB962C8B-B14F-4D97-AF65-F5344CB8AC3E}">
        <p14:creationId xmlns:p14="http://schemas.microsoft.com/office/powerpoint/2010/main" val="3327619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a:p>
            <a:endParaRPr lang="en-US" altLang="en-US" dirty="0">
              <a:cs typeface="Arial" panose="020B0604020202020204" pitchFamily="34" charset="0"/>
            </a:endParaRPr>
          </a:p>
        </p:txBody>
      </p:sp>
      <p:sp>
        <p:nvSpPr>
          <p:cNvPr id="79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C4EA7B5B-15E9-4E05-BA8C-BBD1C52EDF63}" type="datetime1">
              <a:rPr lang="en-US" smtClean="0"/>
              <a:pPr>
                <a:defRPr/>
              </a:pPr>
              <a:t>12/08/2017</a:t>
            </a:fld>
            <a:endParaRPr lang="en-US" dirty="0"/>
          </a:p>
        </p:txBody>
      </p:sp>
      <p:sp>
        <p:nvSpPr>
          <p:cNvPr id="7977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0B613F1-3B14-4A05-8319-714E104A13EC}" type="slidenum">
              <a:rPr lang="en-US" altLang="en-US">
                <a:latin typeface="Verdana" panose="020B0604030504040204" pitchFamily="34" charset="0"/>
              </a:rPr>
              <a:pPr algn="r" eaLnBrk="1" hangingPunct="1">
                <a:spcBef>
                  <a:spcPct val="0"/>
                </a:spcBef>
              </a:pPr>
              <a:t>14</a:t>
            </a:fld>
            <a:endParaRPr lang="en-US" altLang="en-US" dirty="0">
              <a:latin typeface="Verdana" panose="020B0604030504040204" pitchFamily="34" charset="0"/>
            </a:endParaRPr>
          </a:p>
        </p:txBody>
      </p:sp>
    </p:spTree>
    <p:extLst>
      <p:ext uri="{BB962C8B-B14F-4D97-AF65-F5344CB8AC3E}">
        <p14:creationId xmlns:p14="http://schemas.microsoft.com/office/powerpoint/2010/main" val="3780590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Go through examples on NJ Property Tax Recoveries Flowchart with students</a:t>
            </a:r>
          </a:p>
          <a:p>
            <a:pPr marL="273050" lvl="1">
              <a:buFontTx/>
              <a:buChar char="•"/>
            </a:pPr>
            <a:r>
              <a:rPr lang="en-US" altLang="en-US" dirty="0">
                <a:cs typeface="Arial" panose="020B0604020202020204" pitchFamily="34" charset="0"/>
              </a:rPr>
              <a:t> Use scenario of $2,500 PTR and $1,000 Homestead Benefit</a:t>
            </a:r>
          </a:p>
          <a:p>
            <a:pPr marL="273050" lvl="1">
              <a:buFontTx/>
              <a:buChar char="•"/>
            </a:pPr>
            <a:endParaRPr lang="en-US" altLang="en-US" dirty="0">
              <a:cs typeface="Arial" panose="020B0604020202020204" pitchFamily="34" charset="0"/>
            </a:endParaRPr>
          </a:p>
          <a:p>
            <a:pPr marL="0" lvl="1">
              <a:buFontTx/>
              <a:buNone/>
            </a:pPr>
            <a:endParaRPr lang="en-US" altLang="en-US" dirty="0">
              <a:cs typeface="Arial" panose="020B0604020202020204" pitchFamily="34" charset="0"/>
            </a:endParaRPr>
          </a:p>
          <a:p>
            <a:pPr marL="273050" lvl="1">
              <a:buFontTx/>
              <a:buChar char="•"/>
            </a:pPr>
            <a:endParaRPr lang="en-US" altLang="en-US" dirty="0">
              <a:cs typeface="Arial" panose="020B0604020202020204" pitchFamily="34" charset="0"/>
            </a:endParaRPr>
          </a:p>
          <a:p>
            <a:pPr marL="273050" lvl="1">
              <a:buFontTx/>
              <a:buNone/>
            </a:pPr>
            <a:endParaRPr lang="en-US" altLang="en-US" dirty="0">
              <a:cs typeface="Arial" panose="020B0604020202020204" pitchFamily="34" charset="0"/>
            </a:endParaRPr>
          </a:p>
          <a:p>
            <a:endParaRPr lang="en-US" altLang="en-US" dirty="0">
              <a:cs typeface="Arial" panose="020B0604020202020204" pitchFamily="34" charset="0"/>
            </a:endParaRPr>
          </a:p>
          <a:p>
            <a:pPr>
              <a:buFontTx/>
              <a:buNone/>
            </a:pPr>
            <a:endParaRPr lang="en-US" altLang="en-US" dirty="0">
              <a:cs typeface="Arial" panose="020B0604020202020204" pitchFamily="34" charset="0"/>
            </a:endParaRPr>
          </a:p>
        </p:txBody>
      </p:sp>
      <p:sp>
        <p:nvSpPr>
          <p:cNvPr id="8038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EA8D0BA7-542E-4163-A11E-6B08877CCBA9}" type="datetime1">
              <a:rPr lang="en-US" smtClean="0"/>
              <a:pPr>
                <a:defRPr/>
              </a:pPr>
              <a:t>12/08/2017</a:t>
            </a:fld>
            <a:endParaRPr lang="en-US" dirty="0"/>
          </a:p>
        </p:txBody>
      </p:sp>
      <p:sp>
        <p:nvSpPr>
          <p:cNvPr id="80384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3AB16B6-AF56-4902-8FCD-E8E3E2724FD9}" type="slidenum">
              <a:rPr lang="en-US" altLang="en-US">
                <a:latin typeface="Verdana" panose="020B0604030504040204" pitchFamily="34" charset="0"/>
              </a:rPr>
              <a:pPr algn="r" eaLnBrk="1" hangingPunct="1">
                <a:spcBef>
                  <a:spcPct val="0"/>
                </a:spcBef>
              </a:pPr>
              <a:t>15</a:t>
            </a:fld>
            <a:endParaRPr lang="en-US" altLang="en-US" dirty="0">
              <a:latin typeface="Verdana" panose="020B0604030504040204" pitchFamily="34" charset="0"/>
            </a:endParaRPr>
          </a:p>
        </p:txBody>
      </p:sp>
    </p:spTree>
    <p:extLst>
      <p:ext uri="{BB962C8B-B14F-4D97-AF65-F5344CB8AC3E}">
        <p14:creationId xmlns:p14="http://schemas.microsoft.com/office/powerpoint/2010/main" val="3139548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283" name="Notes Placeholder 2"/>
          <p:cNvSpPr>
            <a:spLocks noGrp="1"/>
          </p:cNvSpPr>
          <p:nvPr>
            <p:ph type="body" idx="1"/>
          </p:nvPr>
        </p:nvSpPr>
        <p:spPr bwMode="auto">
          <a:extLst/>
        </p:spPr>
        <p:txBody>
          <a:bodyPr>
            <a:normAutofit/>
          </a:bodyPr>
          <a:lstStyle/>
          <a:p>
            <a:pPr>
              <a:buFontTx/>
              <a:buChar char="•"/>
              <a:defRPr/>
            </a:pPr>
            <a:endParaRPr lang="en-US" dirty="0"/>
          </a:p>
        </p:txBody>
      </p:sp>
      <p:sp>
        <p:nvSpPr>
          <p:cNvPr id="8058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4D4C04FD-6E2A-4BF7-AA85-4D9B00A05CFA}" type="datetime1">
              <a:rPr lang="en-US" smtClean="0"/>
              <a:pPr>
                <a:defRPr/>
              </a:pPr>
              <a:t>12/08/2017</a:t>
            </a:fld>
            <a:endParaRPr lang="en-US" dirty="0"/>
          </a:p>
        </p:txBody>
      </p:sp>
      <p:sp>
        <p:nvSpPr>
          <p:cNvPr id="8058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771F426-A6A5-4FB0-9807-AC05B71C20C6}" type="slidenum">
              <a:rPr lang="en-US" altLang="en-US">
                <a:latin typeface="Verdana" panose="020B0604030504040204" pitchFamily="34" charset="0"/>
              </a:rPr>
              <a:pPr algn="r" eaLnBrk="1" hangingPunct="1">
                <a:spcBef>
                  <a:spcPct val="0"/>
                </a:spcBef>
              </a:pPr>
              <a:t>16</a:t>
            </a:fld>
            <a:endParaRPr lang="en-US" altLang="en-US" dirty="0">
              <a:latin typeface="Verdana" panose="020B0604030504040204" pitchFamily="34" charset="0"/>
            </a:endParaRPr>
          </a:p>
        </p:txBody>
      </p:sp>
    </p:spTree>
    <p:extLst>
      <p:ext uri="{BB962C8B-B14F-4D97-AF65-F5344CB8AC3E}">
        <p14:creationId xmlns:p14="http://schemas.microsoft.com/office/powerpoint/2010/main" val="2054609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283" name="Notes Placeholder 2"/>
          <p:cNvSpPr>
            <a:spLocks noGrp="1"/>
          </p:cNvSpPr>
          <p:nvPr>
            <p:ph type="body" idx="1"/>
          </p:nvPr>
        </p:nvSpPr>
        <p:spPr bwMode="auto">
          <a:extLst/>
        </p:spPr>
        <p:txBody>
          <a:bodyPr>
            <a:normAutofit/>
          </a:bodyPr>
          <a:lstStyle/>
          <a:p>
            <a:pPr>
              <a:buFont typeface="Arial" pitchFamily="34" charset="0"/>
              <a:buNone/>
              <a:defRPr/>
            </a:pPr>
            <a:endParaRPr lang="en-US" dirty="0"/>
          </a:p>
        </p:txBody>
      </p:sp>
      <p:sp>
        <p:nvSpPr>
          <p:cNvPr id="8079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427096CA-BA77-4EB8-A62C-EBEAE21B0745}" type="datetime1">
              <a:rPr lang="en-US" smtClean="0"/>
              <a:pPr>
                <a:defRPr/>
              </a:pPr>
              <a:t>12/08/2017</a:t>
            </a:fld>
            <a:endParaRPr lang="en-US" dirty="0"/>
          </a:p>
        </p:txBody>
      </p:sp>
      <p:sp>
        <p:nvSpPr>
          <p:cNvPr id="8079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DE1EDF1-AD3D-4D88-A0B2-544F43A9157A}" type="slidenum">
              <a:rPr lang="en-US" altLang="en-US">
                <a:latin typeface="Verdana" panose="020B0604030504040204" pitchFamily="34" charset="0"/>
              </a:rPr>
              <a:pPr algn="r" eaLnBrk="1" hangingPunct="1">
                <a:spcBef>
                  <a:spcPct val="0"/>
                </a:spcBef>
              </a:pPr>
              <a:t>17</a:t>
            </a:fld>
            <a:endParaRPr lang="en-US" altLang="en-US" dirty="0">
              <a:latin typeface="Verdana" panose="020B0604030504040204" pitchFamily="34" charset="0"/>
            </a:endParaRPr>
          </a:p>
        </p:txBody>
      </p:sp>
    </p:spTree>
    <p:extLst>
      <p:ext uri="{BB962C8B-B14F-4D97-AF65-F5344CB8AC3E}">
        <p14:creationId xmlns:p14="http://schemas.microsoft.com/office/powerpoint/2010/main" val="837903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a:buFontTx/>
              <a:buNone/>
              <a:defRPr/>
            </a:pPr>
            <a:endParaRPr lang="en-US" dirty="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12/08/2017</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18</a:t>
            </a:fld>
            <a:endParaRPr lang="en-US" altLang="en-US" dirty="0">
              <a:latin typeface="Verdana" panose="020B0604030504040204" pitchFamily="34" charset="0"/>
            </a:endParaRPr>
          </a:p>
        </p:txBody>
      </p:sp>
    </p:spTree>
    <p:extLst>
      <p:ext uri="{BB962C8B-B14F-4D97-AF65-F5344CB8AC3E}">
        <p14:creationId xmlns:p14="http://schemas.microsoft.com/office/powerpoint/2010/main" val="3778448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lvl="1">
              <a:defRPr/>
            </a:pPr>
            <a:endParaRPr lang="en-US" dirty="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12/08/2017</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19</a:t>
            </a:fld>
            <a:endParaRPr lang="en-US" altLang="en-US" dirty="0">
              <a:latin typeface="Verdana" panose="020B0604030504040204" pitchFamily="34" charset="0"/>
            </a:endParaRPr>
          </a:p>
        </p:txBody>
      </p:sp>
    </p:spTree>
    <p:extLst>
      <p:ext uri="{BB962C8B-B14F-4D97-AF65-F5344CB8AC3E}">
        <p14:creationId xmlns:p14="http://schemas.microsoft.com/office/powerpoint/2010/main" val="257417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6836" name="Header Placeholder 3"/>
          <p:cNvSpPr>
            <a:spLocks noGrp="1"/>
          </p:cNvSpPr>
          <p:nvPr>
            <p:ph type="hdr" sz="quarter"/>
          </p:nvPr>
        </p:nvSpPr>
        <p:spPr bwMode="auto">
          <a:ln>
            <a:miter lim="800000"/>
            <a:headEnd/>
            <a:tailEnd/>
          </a:ln>
        </p:spPr>
        <p:txBody>
          <a:bodyPr/>
          <a:lstStyle/>
          <a:p>
            <a:pPr>
              <a:defRPr/>
            </a:pPr>
            <a:r>
              <a:rPr lang="en-US" dirty="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A741BC58-C3C5-40A2-857D-64AEC747EEFA}" type="datetime1">
              <a:rPr lang="en-US" smtClean="0">
                <a:solidFill>
                  <a:prstClr val="black"/>
                </a:solidFill>
                <a:ea typeface="ＭＳ Ｐゴシック" charset="-128"/>
              </a:rPr>
              <a:pPr>
                <a:defRPr/>
              </a:pPr>
              <a:t>12/08/2017</a:t>
            </a:fld>
            <a:endParaRPr lang="en-US" dirty="0">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2</a:t>
            </a:fld>
            <a:endParaRPr lang="en-US" altLang="en-US" sz="1400" dirty="0">
              <a:solidFill>
                <a:prstClr val="black"/>
              </a:solidFill>
            </a:endParaRPr>
          </a:p>
        </p:txBody>
      </p:sp>
    </p:spTree>
    <p:extLst>
      <p:ext uri="{BB962C8B-B14F-4D97-AF65-F5344CB8AC3E}">
        <p14:creationId xmlns:p14="http://schemas.microsoft.com/office/powerpoint/2010/main" val="1733385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lvl="1">
              <a:defRPr/>
            </a:pPr>
            <a:endParaRPr lang="en-US" dirty="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12/08/2017</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20</a:t>
            </a:fld>
            <a:endParaRPr lang="en-US" altLang="en-US" dirty="0">
              <a:latin typeface="Verdana" panose="020B0604030504040204" pitchFamily="34" charset="0"/>
            </a:endParaRPr>
          </a:p>
        </p:txBody>
      </p:sp>
    </p:spTree>
    <p:extLst>
      <p:ext uri="{BB962C8B-B14F-4D97-AF65-F5344CB8AC3E}">
        <p14:creationId xmlns:p14="http://schemas.microsoft.com/office/powerpoint/2010/main" val="3394645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a:p>
            <a:endParaRPr lang="en-US" altLang="en-US" dirty="0">
              <a:cs typeface="Arial" panose="020B0604020202020204" pitchFamily="34" charset="0"/>
            </a:endParaRPr>
          </a:p>
        </p:txBody>
      </p:sp>
      <p:sp>
        <p:nvSpPr>
          <p:cNvPr id="79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6F3F15DC-65A6-4571-AAD9-543CDD810EBF}" type="datetime1">
              <a:rPr lang="en-US" smtClean="0"/>
              <a:pPr>
                <a:defRPr/>
              </a:pPr>
              <a:t>12/08/2017</a:t>
            </a:fld>
            <a:endParaRPr lang="en-US" dirty="0"/>
          </a:p>
        </p:txBody>
      </p:sp>
      <p:sp>
        <p:nvSpPr>
          <p:cNvPr id="7977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0B613F1-3B14-4A05-8319-714E104A13EC}" type="slidenum">
              <a:rPr lang="en-US" altLang="en-US">
                <a:latin typeface="Verdana" panose="020B0604030504040204" pitchFamily="34" charset="0"/>
              </a:rPr>
              <a:pPr algn="r" eaLnBrk="1" hangingPunct="1">
                <a:spcBef>
                  <a:spcPct val="0"/>
                </a:spcBef>
              </a:pPr>
              <a:t>21</a:t>
            </a:fld>
            <a:endParaRPr lang="en-US" altLang="en-US" dirty="0">
              <a:latin typeface="Verdana" panose="020B0604030504040204" pitchFamily="34" charset="0"/>
            </a:endParaRPr>
          </a:p>
        </p:txBody>
      </p:sp>
    </p:spTree>
    <p:extLst>
      <p:ext uri="{BB962C8B-B14F-4D97-AF65-F5344CB8AC3E}">
        <p14:creationId xmlns:p14="http://schemas.microsoft.com/office/powerpoint/2010/main" val="638250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6836" name="Header Placeholder 3"/>
          <p:cNvSpPr>
            <a:spLocks noGrp="1"/>
          </p:cNvSpPr>
          <p:nvPr>
            <p:ph type="hdr" sz="quarter"/>
          </p:nvPr>
        </p:nvSpPr>
        <p:spPr bwMode="auto">
          <a:ln>
            <a:miter lim="800000"/>
            <a:headEnd/>
            <a:tailEnd/>
          </a:ln>
        </p:spPr>
        <p:txBody>
          <a:bodyPr/>
          <a:lstStyle/>
          <a:p>
            <a:pPr>
              <a:defRPr/>
            </a:pPr>
            <a:r>
              <a:rPr lang="en-US" dirty="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EEBA1A6-F854-4F12-BBCB-0A2CF09B0906}" type="datetime1">
              <a:rPr lang="en-US" smtClean="0">
                <a:solidFill>
                  <a:prstClr val="black"/>
                </a:solidFill>
                <a:ea typeface="ＭＳ Ｐゴシック" charset="-128"/>
              </a:rPr>
              <a:pPr>
                <a:defRPr/>
              </a:pPr>
              <a:t>12/08/2017</a:t>
            </a:fld>
            <a:endParaRPr lang="en-US" dirty="0">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3</a:t>
            </a:fld>
            <a:endParaRPr lang="en-US" altLang="en-US" sz="1400" dirty="0">
              <a:solidFill>
                <a:prstClr val="black"/>
              </a:solidFill>
            </a:endParaRPr>
          </a:p>
        </p:txBody>
      </p:sp>
    </p:spTree>
    <p:extLst>
      <p:ext uri="{BB962C8B-B14F-4D97-AF65-F5344CB8AC3E}">
        <p14:creationId xmlns:p14="http://schemas.microsoft.com/office/powerpoint/2010/main" val="53782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5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6836" name="Header Placeholder 3"/>
          <p:cNvSpPr>
            <a:spLocks noGrp="1"/>
          </p:cNvSpPr>
          <p:nvPr>
            <p:ph type="hdr" sz="quarter"/>
          </p:nvPr>
        </p:nvSpPr>
        <p:spPr bwMode="auto">
          <a:ln>
            <a:miter lim="800000"/>
            <a:headEnd/>
            <a:tailEnd/>
          </a:ln>
        </p:spPr>
        <p:txBody>
          <a:bodyPr/>
          <a:lstStyle/>
          <a:p>
            <a:pPr>
              <a:defRPr/>
            </a:pPr>
            <a:r>
              <a:rPr lang="en-US" dirty="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B3FC1B6-614C-4FE6-B363-BE4674EE10E2}" type="datetime1">
              <a:rPr lang="en-US" smtClean="0">
                <a:solidFill>
                  <a:prstClr val="black"/>
                </a:solidFill>
                <a:ea typeface="ＭＳ Ｐゴシック" charset="-128"/>
              </a:rPr>
              <a:pPr>
                <a:defRPr/>
              </a:pPr>
              <a:t>12/08/2017</a:t>
            </a:fld>
            <a:endParaRPr lang="en-US" dirty="0">
              <a:solidFill>
                <a:prstClr val="black"/>
              </a:solidFill>
              <a:ea typeface="ＭＳ Ｐゴシック" charset="-128"/>
            </a:endParaRPr>
          </a:p>
        </p:txBody>
      </p:sp>
      <p:sp>
        <p:nvSpPr>
          <p:cNvPr id="35533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7F226E-E12F-4013-BA03-B2F52B7AC23B}" type="slidenum">
              <a:rPr lang="en-US" altLang="en-US" sz="1400">
                <a:solidFill>
                  <a:prstClr val="black"/>
                </a:solidFill>
              </a:rPr>
              <a:pPr>
                <a:spcBef>
                  <a:spcPct val="0"/>
                </a:spcBef>
              </a:pPr>
              <a:t>4</a:t>
            </a:fld>
            <a:endParaRPr lang="en-US" altLang="en-US" sz="1400" dirty="0">
              <a:solidFill>
                <a:prstClr val="black"/>
              </a:solidFill>
            </a:endParaRPr>
          </a:p>
        </p:txBody>
      </p:sp>
    </p:spTree>
    <p:extLst>
      <p:ext uri="{BB962C8B-B14F-4D97-AF65-F5344CB8AC3E}">
        <p14:creationId xmlns:p14="http://schemas.microsoft.com/office/powerpoint/2010/main" val="2580293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17860"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362B4C01-86D5-45AE-A6E0-504D9F80CCAF}" type="datetime1">
              <a:rPr lang="en-US" smtClean="0">
                <a:solidFill>
                  <a:prstClr val="black"/>
                </a:solidFill>
              </a:rPr>
              <a:pPr>
                <a:defRPr/>
              </a:pPr>
              <a:t>12/08/2017</a:t>
            </a:fld>
            <a:endParaRPr lang="en-US" dirty="0">
              <a:solidFill>
                <a:prstClr val="black"/>
              </a:solidFill>
            </a:endParaRPr>
          </a:p>
        </p:txBody>
      </p:sp>
      <p:sp>
        <p:nvSpPr>
          <p:cNvPr id="35738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B1AFD6-6C52-4669-B62C-8ED3179FBB6D}" type="slidenum">
              <a:rPr lang="en-US" altLang="en-US" sz="1400">
                <a:solidFill>
                  <a:prstClr val="black"/>
                </a:solidFill>
              </a:rPr>
              <a:pPr>
                <a:spcBef>
                  <a:spcPct val="0"/>
                </a:spcBef>
              </a:pPr>
              <a:t>5</a:t>
            </a:fld>
            <a:endParaRPr lang="en-US" altLang="en-US" sz="1400" dirty="0">
              <a:solidFill>
                <a:prstClr val="black"/>
              </a:solidFill>
            </a:endParaRPr>
          </a:p>
        </p:txBody>
      </p:sp>
    </p:spTree>
    <p:extLst>
      <p:ext uri="{BB962C8B-B14F-4D97-AF65-F5344CB8AC3E}">
        <p14:creationId xmlns:p14="http://schemas.microsoft.com/office/powerpoint/2010/main" val="3285997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18884"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5F1344EB-57BE-455E-BB73-A84EE1776249}" type="datetime1">
              <a:rPr lang="en-US" smtClean="0">
                <a:solidFill>
                  <a:prstClr val="black"/>
                </a:solidFill>
              </a:rPr>
              <a:pPr>
                <a:defRPr/>
              </a:pPr>
              <a:t>12/08/2017</a:t>
            </a:fld>
            <a:endParaRPr lang="en-US" dirty="0">
              <a:solidFill>
                <a:prstClr val="black"/>
              </a:solidFill>
            </a:endParaRPr>
          </a:p>
        </p:txBody>
      </p:sp>
      <p:sp>
        <p:nvSpPr>
          <p:cNvPr id="35943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EBEB8C-667F-4579-ADAF-C9F9F9CF5BB5}" type="slidenum">
              <a:rPr lang="en-US" altLang="en-US" sz="1400">
                <a:solidFill>
                  <a:prstClr val="black"/>
                </a:solidFill>
              </a:rPr>
              <a:pPr>
                <a:spcBef>
                  <a:spcPct val="0"/>
                </a:spcBef>
              </a:pPr>
              <a:t>6</a:t>
            </a:fld>
            <a:endParaRPr lang="en-US" altLang="en-US" sz="1400" dirty="0">
              <a:solidFill>
                <a:prstClr val="black"/>
              </a:solidFill>
            </a:endParaRPr>
          </a:p>
        </p:txBody>
      </p:sp>
    </p:spTree>
    <p:extLst>
      <p:ext uri="{BB962C8B-B14F-4D97-AF65-F5344CB8AC3E}">
        <p14:creationId xmlns:p14="http://schemas.microsoft.com/office/powerpoint/2010/main" val="2453039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a:t> If homeowner is planning to sell home before application due date, should answer NO to question asking whether you still own the property when filing application</a:t>
            </a:r>
          </a:p>
          <a:p>
            <a:pPr>
              <a:buFontTx/>
              <a:buChar char="•"/>
            </a:pPr>
            <a:endParaRPr lang="en-US" altLang="en-US" dirty="0"/>
          </a:p>
          <a:p>
            <a:pPr>
              <a:buFontTx/>
              <a:buChar char="•"/>
            </a:pPr>
            <a:r>
              <a:rPr lang="en-US" altLang="en-US" dirty="0"/>
              <a:t> If homeowner sells home after application filed but before credit received, the credit stays with the property.  Must handle at closing for sale of home</a:t>
            </a:r>
          </a:p>
        </p:txBody>
      </p:sp>
      <p:sp>
        <p:nvSpPr>
          <p:cNvPr id="36147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F644B1-FFF2-4E27-84A9-C4389A9A8466}" type="slidenum">
              <a:rPr lang="en-US" altLang="en-US" sz="1400">
                <a:solidFill>
                  <a:prstClr val="black"/>
                </a:solidFill>
              </a:rPr>
              <a:pPr>
                <a:spcBef>
                  <a:spcPct val="0"/>
                </a:spcBef>
              </a:pPr>
              <a:t>7</a:t>
            </a:fld>
            <a:endParaRPr lang="en-US" altLang="en-US" sz="1400" dirty="0">
              <a:solidFill>
                <a:prstClr val="black"/>
              </a:solidFill>
            </a:endParaRPr>
          </a:p>
        </p:txBody>
      </p:sp>
    </p:spTree>
    <p:extLst>
      <p:ext uri="{BB962C8B-B14F-4D97-AF65-F5344CB8AC3E}">
        <p14:creationId xmlns:p14="http://schemas.microsoft.com/office/powerpoint/2010/main" val="3546687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5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itchFamily="34" charset="0"/>
              <a:buNone/>
            </a:pPr>
            <a:endParaRPr lang="en-US" altLang="en-US" dirty="0"/>
          </a:p>
        </p:txBody>
      </p:sp>
      <p:sp>
        <p:nvSpPr>
          <p:cNvPr id="1021956"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3430B501-37FA-41D3-8153-1149700E974F}" type="datetime1">
              <a:rPr lang="en-US" smtClean="0">
                <a:solidFill>
                  <a:prstClr val="black"/>
                </a:solidFill>
              </a:rPr>
              <a:pPr>
                <a:defRPr/>
              </a:pPr>
              <a:t>12/08/2017</a:t>
            </a:fld>
            <a:endParaRPr lang="en-US" dirty="0">
              <a:solidFill>
                <a:prstClr val="black"/>
              </a:solidFill>
            </a:endParaRPr>
          </a:p>
        </p:txBody>
      </p:sp>
      <p:sp>
        <p:nvSpPr>
          <p:cNvPr id="36557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6091A-60C8-4C78-B3B8-E0AD6E10E1D7}" type="slidenum">
              <a:rPr lang="en-US" altLang="en-US" sz="1400">
                <a:solidFill>
                  <a:prstClr val="black"/>
                </a:solidFill>
              </a:rPr>
              <a:pPr>
                <a:spcBef>
                  <a:spcPct val="0"/>
                </a:spcBef>
              </a:pPr>
              <a:t>8</a:t>
            </a:fld>
            <a:endParaRPr lang="en-US" altLang="en-US" sz="1400" dirty="0">
              <a:solidFill>
                <a:prstClr val="black"/>
              </a:solidFill>
            </a:endParaRPr>
          </a:p>
        </p:txBody>
      </p:sp>
    </p:spTree>
    <p:extLst>
      <p:ext uri="{BB962C8B-B14F-4D97-AF65-F5344CB8AC3E}">
        <p14:creationId xmlns:p14="http://schemas.microsoft.com/office/powerpoint/2010/main" val="2633562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Char char="•"/>
            </a:pPr>
            <a:r>
              <a:rPr lang="en-US" altLang="en-US" dirty="0"/>
              <a:t> The application books are Blue, so taxpayers sometimes think of application as “Blue Book” </a:t>
            </a:r>
          </a:p>
          <a:p>
            <a:pPr marL="173010" indent="-173010">
              <a:buFontTx/>
              <a:buNone/>
            </a:pPr>
            <a:endParaRPr lang="en-US" altLang="en-US" dirty="0"/>
          </a:p>
          <a:p>
            <a:pPr lvl="0">
              <a:buFont typeface="Arial" pitchFamily="34" charset="0"/>
              <a:buChar char="•"/>
            </a:pPr>
            <a:r>
              <a:rPr lang="en-US" dirty="0"/>
              <a:t> Applications usually mailed in mid to late February</a:t>
            </a:r>
            <a:r>
              <a:rPr lang="en-US" baseline="0" dirty="0"/>
              <a:t> and m</a:t>
            </a:r>
            <a:r>
              <a:rPr lang="en-US" dirty="0"/>
              <a:t>ust be completed by June; deadline frequently extended</a:t>
            </a:r>
          </a:p>
          <a:p>
            <a:pPr lvl="0">
              <a:buFont typeface="Arial" pitchFamily="34" charset="0"/>
              <a:buChar char="•"/>
            </a:pPr>
            <a:endParaRPr lang="en-US" dirty="0"/>
          </a:p>
          <a:p>
            <a:pPr lvl="0">
              <a:buFont typeface="Arial" pitchFamily="34" charset="0"/>
              <a:buNone/>
            </a:pPr>
            <a:endParaRPr lang="en-US" altLang="en-US" dirty="0"/>
          </a:p>
          <a:p>
            <a:pPr marL="173010" indent="-173010"/>
            <a:endParaRPr lang="en-US" altLang="en-US" dirty="0"/>
          </a:p>
          <a:p>
            <a:pPr marL="173010" indent="-173010"/>
            <a:endParaRPr lang="en-US" altLang="en-US" dirty="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9</a:t>
            </a:fld>
            <a:endParaRPr lang="en-US" altLang="en-US" sz="1400" dirty="0">
              <a:solidFill>
                <a:prstClr val="black"/>
              </a:solidFill>
            </a:endParaRPr>
          </a:p>
        </p:txBody>
      </p:sp>
    </p:spTree>
    <p:extLst>
      <p:ext uri="{BB962C8B-B14F-4D97-AF65-F5344CB8AC3E}">
        <p14:creationId xmlns:p14="http://schemas.microsoft.com/office/powerpoint/2010/main" val="279151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925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sp>
        <p:nvSpPr>
          <p:cNvPr id="1122315" name="Rectangle 7"/>
          <p:cNvSpPr>
            <a:spLocks noGrp="1" noChangeArrowheads="1"/>
          </p:cNvSpPr>
          <p:nvPr>
            <p:ph type="ctrTitle"/>
          </p:nvPr>
        </p:nvSpPr>
        <p:spPr>
          <a:xfrm>
            <a:off x="990600" y="2130427"/>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1" y="6400802"/>
            <a:ext cx="1984375" cy="301625"/>
          </a:xfrm>
        </p:spPr>
        <p:txBody>
          <a:bodyPr/>
          <a:lstStyle>
            <a:lvl1pPr>
              <a:defRPr/>
            </a:lvl1pPr>
          </a:lstStyle>
          <a:p>
            <a:r>
              <a:rPr lang="en-US"/>
              <a:t>12-08-2017</a:t>
            </a:r>
          </a:p>
        </p:txBody>
      </p:sp>
      <p:sp>
        <p:nvSpPr>
          <p:cNvPr id="15" name="Rectangle 11"/>
          <p:cNvSpPr>
            <a:spLocks noGrp="1" noChangeArrowheads="1"/>
          </p:cNvSpPr>
          <p:nvPr>
            <p:ph type="sldNum" sz="quarter" idx="12"/>
          </p:nvPr>
        </p:nvSpPr>
        <p:spPr>
          <a:xfrm>
            <a:off x="6781801" y="6400802"/>
            <a:ext cx="1901825" cy="301625"/>
          </a:xfrm>
        </p:spPr>
        <p:txBody>
          <a:bodyPr/>
          <a:lstStyle>
            <a:lvl1pPr>
              <a:defRPr smtClean="0"/>
            </a:lvl1pPr>
          </a:lstStyle>
          <a:p>
            <a:fld id="{2C11E525-5F38-465A-8629-C9A7F80AF012}" type="slidenum">
              <a:rPr lang="en-US" smtClean="0"/>
              <a:t>‹#›</a:t>
            </a:fld>
            <a:endParaRPr lang="en-US"/>
          </a:p>
        </p:txBody>
      </p:sp>
      <p:sp>
        <p:nvSpPr>
          <p:cNvPr id="1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3100512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336979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6146627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104881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r>
              <a:rPr lang="en-US"/>
              <a:t>12-08-2017</a:t>
            </a:r>
          </a:p>
        </p:txBody>
      </p:sp>
      <p:sp>
        <p:nvSpPr>
          <p:cNvPr id="8"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10" name="Footer Placeholder 1"/>
          <p:cNvSpPr>
            <a:spLocks noGrp="1"/>
          </p:cNvSpPr>
          <p:nvPr>
            <p:ph type="ftr" sz="quarter" idx="12"/>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9592146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r>
              <a:rPr lang="en-US"/>
              <a:t>12-08-2017</a:t>
            </a:r>
          </a:p>
        </p:txBody>
      </p:sp>
      <p:sp>
        <p:nvSpPr>
          <p:cNvPr id="4"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09597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r>
              <a:rPr lang="en-US"/>
              <a:t>12-08-2017</a:t>
            </a:r>
          </a:p>
        </p:txBody>
      </p:sp>
      <p:sp>
        <p:nvSpPr>
          <p:cNvPr id="3"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5"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4850032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4444829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4569611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2"/>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750">
                <a:latin typeface="+mn-lt"/>
                <a:cs typeface="Arial" charset="0"/>
              </a:defRPr>
            </a:lvl1pPr>
          </a:lstStyle>
          <a:p>
            <a:r>
              <a:rPr lang="en-US"/>
              <a:t>12-08-2017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750" smtClean="0">
                <a:latin typeface="+mn-lt"/>
                <a:cs typeface="Arial" panose="020B0604020202020204" pitchFamily="34" charset="0"/>
              </a:defRPr>
            </a:lvl1pPr>
          </a:lstStyle>
          <a:p>
            <a:fld id="{2C11E525-5F38-465A-8629-C9A7F80AF012}" type="slidenum">
              <a:rPr lang="en-US" smtClean="0"/>
              <a:t>‹#›</a:t>
            </a:fld>
            <a:endParaRPr 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2"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69961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hf hdr="0"/>
  <p:txStyles>
    <p:titleStyle>
      <a:lvl1pPr algn="l" rtl="0" eaLnBrk="1" fontAlgn="base" hangingPunct="1">
        <a:spcBef>
          <a:spcPct val="0"/>
        </a:spcBef>
        <a:spcAft>
          <a:spcPct val="0"/>
        </a:spcAft>
        <a:defRPr sz="3150" b="1">
          <a:solidFill>
            <a:schemeClr val="tx2"/>
          </a:solidFill>
          <a:latin typeface="+mj-lt"/>
          <a:ea typeface="+mj-ea"/>
          <a:cs typeface="+mj-cs"/>
        </a:defRPr>
      </a:lvl1pPr>
      <a:lvl2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5pPr>
      <a:lvl6pPr marL="3429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6pPr>
      <a:lvl7pPr marL="6858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7pPr>
      <a:lvl8pPr marL="10287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8pPr>
      <a:lvl9pPr marL="13716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9pPr>
    </p:titleStyle>
    <p:bodyStyle>
      <a:lvl1pPr marL="257175" indent="-257175" algn="l" rtl="0" eaLnBrk="1" fontAlgn="base" hangingPunct="1">
        <a:spcBef>
          <a:spcPct val="20000"/>
        </a:spcBef>
        <a:spcAft>
          <a:spcPct val="0"/>
        </a:spcAft>
        <a:buClr>
          <a:schemeClr val="folHlink"/>
        </a:buClr>
        <a:buSzPct val="90000"/>
        <a:buFont typeface="Wingdings" panose="05000000000000000000" pitchFamily="2" charset="2"/>
        <a:buChar char="n"/>
        <a:defRPr sz="2400">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1"/>
        </a:buClr>
        <a:buSzPct val="75000"/>
        <a:buFont typeface="Wingdings" panose="05000000000000000000" pitchFamily="2" charset="2"/>
        <a:buChar char="n"/>
        <a:defRPr sz="2100">
          <a:solidFill>
            <a:schemeClr val="tx1"/>
          </a:solidFill>
          <a:latin typeface="+mn-lt"/>
          <a:ea typeface="+mn-ea"/>
        </a:defRPr>
      </a:lvl2pPr>
      <a:lvl3pPr marL="857250" indent="-171450" algn="l" rtl="0" eaLnBrk="1" fontAlgn="base" hangingPunct="1">
        <a:spcBef>
          <a:spcPct val="20000"/>
        </a:spcBef>
        <a:spcAft>
          <a:spcPct val="0"/>
        </a:spcAft>
        <a:buClr>
          <a:schemeClr val="folHlink"/>
        </a:buClr>
        <a:buSzPct val="55000"/>
        <a:buFont typeface="Wingdings" panose="05000000000000000000" pitchFamily="2" charset="2"/>
        <a:buChar char="n"/>
        <a:defRPr sz="1800">
          <a:solidFill>
            <a:schemeClr val="tx1"/>
          </a:solidFill>
          <a:latin typeface="+mn-lt"/>
          <a:ea typeface="+mn-ea"/>
        </a:defRPr>
      </a:lvl3pPr>
      <a:lvl4pPr marL="12001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4pPr>
      <a:lvl5pPr marL="15430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Grp="1" noChangeArrowheads="1"/>
          </p:cNvSpPr>
          <p:nvPr>
            <p:ph type="ctrTitle"/>
          </p:nvPr>
        </p:nvSpPr>
        <p:spPr>
          <a:xfrm>
            <a:off x="990600" y="1295400"/>
            <a:ext cx="7772400" cy="2305050"/>
          </a:xfrm>
        </p:spPr>
        <p:txBody>
          <a:bodyPr/>
          <a:lstStyle/>
          <a:p>
            <a:r>
              <a:rPr lang="en-US" altLang="en-US" dirty="0"/>
              <a:t>Property Tax Rebates &amp; Recoveries</a:t>
            </a:r>
            <a:br>
              <a:rPr lang="en-US" altLang="en-US" dirty="0"/>
            </a:br>
            <a:r>
              <a:rPr lang="en-US" altLang="en-US" dirty="0"/>
              <a:t>PTR &amp; Homestead Benefit</a:t>
            </a:r>
          </a:p>
        </p:txBody>
      </p:sp>
      <p:sp>
        <p:nvSpPr>
          <p:cNvPr id="792579" name="Rectangle 3"/>
          <p:cNvSpPr>
            <a:spLocks noGrp="1" noChangeArrowheads="1"/>
          </p:cNvSpPr>
          <p:nvPr>
            <p:ph type="subTitle" idx="1"/>
          </p:nvPr>
        </p:nvSpPr>
        <p:spPr/>
        <p:txBody>
          <a:bodyPr>
            <a:normAutofit lnSpcReduction="10000"/>
          </a:bodyPr>
          <a:lstStyle/>
          <a:p>
            <a:r>
              <a:rPr lang="en-US" altLang="en-US" dirty="0">
                <a:solidFill>
                  <a:srgbClr val="330033"/>
                </a:solidFill>
              </a:rPr>
              <a:t>(Federal 1040 Line 21, State Tax Refund Worksheet, &amp;/or Schedule A Line 6)</a:t>
            </a:r>
          </a:p>
          <a:p>
            <a:r>
              <a:rPr lang="en-US" altLang="en-US" dirty="0">
                <a:solidFill>
                  <a:srgbClr val="330033"/>
                </a:solidFill>
              </a:rPr>
              <a:t>NJ 1040 Lines 38 or 49 </a:t>
            </a:r>
          </a:p>
          <a:p>
            <a:r>
              <a:rPr lang="en-US" altLang="en-US" dirty="0">
                <a:solidFill>
                  <a:srgbClr val="330033"/>
                </a:solidFill>
              </a:rPr>
              <a:t>TaxPrep4Free.org Website  - NJ Special Handling Document</a:t>
            </a:r>
          </a:p>
          <a:p>
            <a:endParaRPr lang="en-US" altLang="en-US" dirty="0">
              <a:solidFill>
                <a:srgbClr val="7030A0"/>
              </a:solidFill>
            </a:endParaRPr>
          </a:p>
          <a:p>
            <a:endParaRPr lang="en-US" altLang="en-US" dirty="0"/>
          </a:p>
          <a:p>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75092551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a:t>PTR Overview</a:t>
            </a:r>
          </a:p>
        </p:txBody>
      </p:sp>
      <p:sp>
        <p:nvSpPr>
          <p:cNvPr id="366596" name="Content Placeholder 2"/>
          <p:cNvSpPr>
            <a:spLocks noGrp="1"/>
          </p:cNvSpPr>
          <p:nvPr>
            <p:ph idx="1"/>
          </p:nvPr>
        </p:nvSpPr>
        <p:spPr>
          <a:xfrm>
            <a:off x="609600" y="1524000"/>
            <a:ext cx="8077200" cy="4876800"/>
          </a:xfrm>
        </p:spPr>
        <p:txBody>
          <a:bodyPr>
            <a:normAutofit/>
          </a:bodyPr>
          <a:lstStyle/>
          <a:p>
            <a:r>
              <a:rPr lang="en-US" dirty="0"/>
              <a:t> If taxpayer did not apply for PTR when first eligible or missed a year, then taxpayer can file an application for a prior year</a:t>
            </a:r>
          </a:p>
          <a:p>
            <a:pPr lvl="1"/>
            <a:r>
              <a:rPr lang="en-US" dirty="0"/>
              <a:t> Although PTR checks will not be issued for the prior years since filing deadline was missed, this could allow taxpayer to claim a lower base year amount</a:t>
            </a:r>
          </a:p>
          <a:p>
            <a:pPr lvl="1"/>
            <a:r>
              <a:rPr lang="en-US" dirty="0"/>
              <a:t> Refer taxpayer to the PTR hotline for assistance</a:t>
            </a:r>
            <a:endParaRPr lang="en-US" dirty="0">
              <a:solidFill>
                <a:srgbClr val="001132"/>
              </a:solidFill>
            </a:endParaRPr>
          </a:p>
          <a:p>
            <a:r>
              <a:rPr lang="en-US" dirty="0">
                <a:solidFill>
                  <a:srgbClr val="001132"/>
                </a:solidFill>
              </a:rPr>
              <a:t> Details on completing the PTR application covered in separate module</a:t>
            </a:r>
          </a:p>
          <a:p>
            <a:pPr>
              <a:buNone/>
            </a:pPr>
            <a:endParaRPr lang="en-US" altLang="en-US" dirty="0"/>
          </a:p>
          <a:p>
            <a:pPr marL="0" indent="0">
              <a:buNone/>
            </a:pPr>
            <a:endParaRPr lang="en-US" altLang="en-US" dirty="0"/>
          </a:p>
        </p:txBody>
      </p:sp>
      <p:sp>
        <p:nvSpPr>
          <p:cNvPr id="36659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10</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spTree>
    <p:extLst>
      <p:ext uri="{BB962C8B-B14F-4D97-AF65-F5344CB8AC3E}">
        <p14:creationId xmlns:p14="http://schemas.microsoft.com/office/powerpoint/2010/main" val="57101294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227F792C-006E-4FB8-9653-187FD5F0585B}" type="slidenum">
              <a:rPr lang="en-US" altLang="en-US" sz="1000">
                <a:solidFill>
                  <a:srgbClr val="000000"/>
                </a:solidFill>
              </a:rPr>
              <a:pPr algn="r" eaLnBrk="1" hangingPunct="1">
                <a:spcBef>
                  <a:spcPct val="0"/>
                </a:spcBef>
                <a:buClrTx/>
                <a:buSzTx/>
                <a:buFontTx/>
                <a:buNone/>
              </a:pPr>
              <a:t>11</a:t>
            </a:fld>
            <a:endParaRPr lang="en-US" altLang="en-US" sz="1000" dirty="0">
              <a:solidFill>
                <a:srgbClr val="000000"/>
              </a:solidFill>
            </a:endParaRPr>
          </a:p>
        </p:txBody>
      </p:sp>
      <p:sp>
        <p:nvSpPr>
          <p:cNvPr id="376836" name="Rectangle 2"/>
          <p:cNvSpPr>
            <a:spLocks noGrp="1" noChangeArrowheads="1"/>
          </p:cNvSpPr>
          <p:nvPr>
            <p:ph type="title"/>
          </p:nvPr>
        </p:nvSpPr>
        <p:spPr/>
        <p:txBody>
          <a:bodyPr/>
          <a:lstStyle/>
          <a:p>
            <a:r>
              <a:rPr lang="en-US" altLang="en-US" dirty="0"/>
              <a:t>NJ Property Tax Relief – Other</a:t>
            </a:r>
            <a:br>
              <a:rPr lang="en-US" altLang="en-US" dirty="0"/>
            </a:br>
            <a:r>
              <a:rPr lang="en-US" altLang="en-US" sz="2400" dirty="0"/>
              <a:t>Administered By Local Municipality</a:t>
            </a:r>
          </a:p>
        </p:txBody>
      </p:sp>
      <p:sp>
        <p:nvSpPr>
          <p:cNvPr id="376837" name="Rectangle 3"/>
          <p:cNvSpPr>
            <a:spLocks noGrp="1" noChangeArrowheads="1"/>
          </p:cNvSpPr>
          <p:nvPr>
            <p:ph idx="1"/>
          </p:nvPr>
        </p:nvSpPr>
        <p:spPr/>
        <p:txBody>
          <a:bodyPr>
            <a:normAutofit/>
          </a:bodyPr>
          <a:lstStyle/>
          <a:p>
            <a:pPr>
              <a:lnSpc>
                <a:spcPct val="80000"/>
              </a:lnSpc>
            </a:pPr>
            <a:r>
              <a:rPr lang="en-US" altLang="en-US" b="1" u="sng" dirty="0"/>
              <a:t> Annual Property Tax Deduction for Senior Citizens, Disabled Persons:</a:t>
            </a:r>
            <a:br>
              <a:rPr lang="en-US" altLang="en-US" sz="2200" b="1" dirty="0"/>
            </a:br>
            <a:r>
              <a:rPr lang="en-US" altLang="en-US" sz="2800" dirty="0"/>
              <a:t>Annual deduction of up to $250 from property taxes for homeowners age 65 and older or disabled who meet certain income and residency requirements </a:t>
            </a:r>
            <a:endParaRPr lang="en-US" altLang="en-US" sz="2800" u="sng" dirty="0"/>
          </a:p>
          <a:p>
            <a:pPr>
              <a:lnSpc>
                <a:spcPct val="80000"/>
              </a:lnSpc>
            </a:pPr>
            <a:r>
              <a:rPr lang="en-US" altLang="en-US" b="1" u="sng" dirty="0"/>
              <a:t> Annual Deduction for Veterans:</a:t>
            </a:r>
            <a:r>
              <a:rPr lang="en-US" altLang="en-US" u="sng" dirty="0"/>
              <a:t> </a:t>
            </a:r>
            <a:br>
              <a:rPr lang="en-US" altLang="en-US" sz="2200" dirty="0"/>
            </a:br>
            <a:r>
              <a:rPr lang="en-US" altLang="en-US" sz="2800" dirty="0"/>
              <a:t>Annual deduction of up to $250 from taxes due on the real or personal property of qualified war veterans and their unmarried surviving spouses/surviving civil union partners/surviving domestic partners</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spTree>
    <p:extLst>
      <p:ext uri="{BB962C8B-B14F-4D97-AF65-F5344CB8AC3E}">
        <p14:creationId xmlns:p14="http://schemas.microsoft.com/office/powerpoint/2010/main" val="26256790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227F792C-006E-4FB8-9653-187FD5F0585B}" type="slidenum">
              <a:rPr lang="en-US" altLang="en-US" sz="1000">
                <a:solidFill>
                  <a:srgbClr val="000000"/>
                </a:solidFill>
              </a:rPr>
              <a:pPr algn="r" eaLnBrk="1" hangingPunct="1">
                <a:spcBef>
                  <a:spcPct val="0"/>
                </a:spcBef>
                <a:buClrTx/>
                <a:buSzTx/>
                <a:buFontTx/>
                <a:buNone/>
              </a:pPr>
              <a:t>12</a:t>
            </a:fld>
            <a:endParaRPr lang="en-US" altLang="en-US" sz="1000" dirty="0">
              <a:solidFill>
                <a:srgbClr val="000000"/>
              </a:solidFill>
            </a:endParaRPr>
          </a:p>
        </p:txBody>
      </p:sp>
      <p:sp>
        <p:nvSpPr>
          <p:cNvPr id="376836" name="Rectangle 2"/>
          <p:cNvSpPr>
            <a:spLocks noGrp="1" noChangeArrowheads="1"/>
          </p:cNvSpPr>
          <p:nvPr>
            <p:ph type="title"/>
          </p:nvPr>
        </p:nvSpPr>
        <p:spPr/>
        <p:txBody>
          <a:bodyPr>
            <a:normAutofit/>
          </a:bodyPr>
          <a:lstStyle/>
          <a:p>
            <a:r>
              <a:rPr lang="en-US" altLang="en-US" dirty="0"/>
              <a:t>NJ Property Tax Relief – Other </a:t>
            </a:r>
            <a:br>
              <a:rPr lang="en-US" altLang="en-US" dirty="0"/>
            </a:br>
            <a:r>
              <a:rPr lang="en-US" altLang="en-US" sz="2700" dirty="0"/>
              <a:t>Administered By Local Municipality</a:t>
            </a:r>
          </a:p>
        </p:txBody>
      </p:sp>
      <p:sp>
        <p:nvSpPr>
          <p:cNvPr id="376837" name="Rectangle 3"/>
          <p:cNvSpPr>
            <a:spLocks noGrp="1" noChangeArrowheads="1"/>
          </p:cNvSpPr>
          <p:nvPr>
            <p:ph idx="1"/>
          </p:nvPr>
        </p:nvSpPr>
        <p:spPr/>
        <p:txBody>
          <a:bodyPr>
            <a:normAutofit/>
          </a:bodyPr>
          <a:lstStyle/>
          <a:p>
            <a:r>
              <a:rPr lang="en-US" altLang="en-US" b="1" dirty="0"/>
              <a:t> </a:t>
            </a:r>
            <a:r>
              <a:rPr lang="en-US" altLang="en-US" b="1" u="sng" dirty="0"/>
              <a:t>Property Tax Exemption for Disabled Veterans:</a:t>
            </a:r>
            <a:r>
              <a:rPr lang="en-US" altLang="en-US" dirty="0"/>
              <a:t> </a:t>
            </a:r>
            <a:br>
              <a:rPr lang="en-US" altLang="en-US" dirty="0"/>
            </a:br>
            <a:r>
              <a:rPr lang="en-US" altLang="en-US" dirty="0"/>
              <a:t>Full exemption from property taxes on a principal residence for certain totally and permanently disabled war veterans and their unmarried surviving spouses/surviving civil union partners/surviving domestic partners.  Unmarried surviving spouses/surviving civil union partners/surviving domestic partners of servicepersons who died on wartime active duty may also qualify </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spTree>
    <p:extLst>
      <p:ext uri="{BB962C8B-B14F-4D97-AF65-F5344CB8AC3E}">
        <p14:creationId xmlns:p14="http://schemas.microsoft.com/office/powerpoint/2010/main" val="138853147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p:txBody>
          <a:bodyPr>
            <a:normAutofit/>
          </a:bodyPr>
          <a:lstStyle/>
          <a:p>
            <a:r>
              <a:rPr lang="en-US" altLang="en-US" dirty="0"/>
              <a:t>Property Tax Recoveries – </a:t>
            </a:r>
            <a:br>
              <a:rPr lang="en-US" altLang="en-US" dirty="0"/>
            </a:br>
            <a:r>
              <a:rPr lang="en-US" altLang="en-US" dirty="0"/>
              <a:t>PTR &amp; Homestead Benefit Credit</a:t>
            </a:r>
          </a:p>
        </p:txBody>
      </p:sp>
      <p:sp>
        <p:nvSpPr>
          <p:cNvPr id="794628" name="Content Placeholder 6"/>
          <p:cNvSpPr>
            <a:spLocks noGrp="1" noChangeArrowheads="1"/>
          </p:cNvSpPr>
          <p:nvPr>
            <p:ph idx="1"/>
          </p:nvPr>
        </p:nvSpPr>
        <p:spPr>
          <a:xfrm>
            <a:off x="609600" y="1600200"/>
            <a:ext cx="8077200" cy="4724400"/>
          </a:xfrm>
        </p:spPr>
        <p:txBody>
          <a:bodyPr>
            <a:normAutofit fontScale="62500" lnSpcReduction="20000"/>
          </a:bodyPr>
          <a:lstStyle/>
          <a:p>
            <a:r>
              <a:rPr lang="en-US" altLang="en-US" sz="4000" dirty="0"/>
              <a:t> In current year, NJ homeowners may have received PTR check &amp;/or Homestead Benefit credit/check for prior years’ real estate taxes paid</a:t>
            </a:r>
          </a:p>
          <a:p>
            <a:pPr marL="557784" lvl="1" indent="-210312"/>
            <a:r>
              <a:rPr lang="en-US" altLang="en-US" sz="2900" dirty="0"/>
              <a:t> </a:t>
            </a:r>
            <a:r>
              <a:rPr lang="en-US" altLang="en-US" sz="3500" dirty="0"/>
              <a:t>Can look up PTR &amp; Homestead Benefit amounts online, using links from TaxPrep4Free.org Preparer Page</a:t>
            </a:r>
          </a:p>
          <a:p>
            <a:r>
              <a:rPr lang="en-US" altLang="en-US" sz="3400" dirty="0"/>
              <a:t> </a:t>
            </a:r>
            <a:r>
              <a:rPr lang="en-US" altLang="en-US" sz="4000" dirty="0"/>
              <a:t>Determine if these amounts are considered recoveries</a:t>
            </a:r>
          </a:p>
          <a:p>
            <a:pPr marL="557784" lvl="2" indent="-210312">
              <a:buSzPct val="90000"/>
            </a:pPr>
            <a:r>
              <a:rPr lang="en-US" altLang="en-US" sz="2900" dirty="0"/>
              <a:t> </a:t>
            </a:r>
            <a:r>
              <a:rPr lang="en-US" altLang="en-US" sz="3500" dirty="0"/>
              <a:t>Whether PTR is or is not a recovery is independent of whether Homestead Benefit is or is not a recovery (could be one / both / neither)</a:t>
            </a:r>
          </a:p>
          <a:p>
            <a:pPr lvl="1"/>
            <a:r>
              <a:rPr lang="en-US" altLang="en-US" sz="2900" dirty="0"/>
              <a:t> PTR - If taxpayer itemized in prior tax year and claimed real estate tax deduction, PTR received in current year is a recovery</a:t>
            </a:r>
          </a:p>
          <a:p>
            <a:pPr lvl="1"/>
            <a:r>
              <a:rPr lang="en-US" altLang="en-US" sz="2900" dirty="0"/>
              <a:t> Homestead benefit – If taxpayer claimed real estate taxes as an itemized deduction on return three years prior, Homestead Benefit received in current year is a recovery</a:t>
            </a:r>
          </a:p>
          <a:p>
            <a:pPr lvl="2"/>
            <a:r>
              <a:rPr lang="en-US" altLang="en-US" sz="2600" dirty="0"/>
              <a:t> If return from 3 years ago is not available, assume Homestead Benefit is a recovery unless have other proof that taxpayer did not itemize in that year</a:t>
            </a:r>
          </a:p>
        </p:txBody>
      </p:sp>
      <p:pic>
        <p:nvPicPr>
          <p:cNvPr id="5"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dirty="0"/>
          </a:p>
        </p:txBody>
      </p:sp>
    </p:spTree>
    <p:extLst>
      <p:ext uri="{BB962C8B-B14F-4D97-AF65-F5344CB8AC3E}">
        <p14:creationId xmlns:p14="http://schemas.microsoft.com/office/powerpoint/2010/main" val="268411755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normAutofit/>
          </a:bodyPr>
          <a:lstStyle/>
          <a:p>
            <a:r>
              <a:rPr lang="en-US" altLang="en-US" dirty="0"/>
              <a:t>Property Tax Recoveries – </a:t>
            </a:r>
            <a:br>
              <a:rPr lang="en-US" altLang="en-US" dirty="0"/>
            </a:br>
            <a:r>
              <a:rPr lang="en-US" altLang="en-US" dirty="0"/>
              <a:t>PTR &amp; Homestead Benefit Credit</a:t>
            </a:r>
          </a:p>
        </p:txBody>
      </p:sp>
      <p:sp>
        <p:nvSpPr>
          <p:cNvPr id="796676" name="Content Placeholder 6"/>
          <p:cNvSpPr>
            <a:spLocks noGrp="1" noChangeArrowheads="1"/>
          </p:cNvSpPr>
          <p:nvPr>
            <p:ph idx="1"/>
          </p:nvPr>
        </p:nvSpPr>
        <p:spPr>
          <a:xfrm>
            <a:off x="609600" y="1600200"/>
            <a:ext cx="8077200" cy="4876800"/>
          </a:xfrm>
        </p:spPr>
        <p:txBody>
          <a:bodyPr>
            <a:normAutofit lnSpcReduction="10000"/>
          </a:bodyPr>
          <a:lstStyle/>
          <a:p>
            <a:r>
              <a:rPr lang="en-US" altLang="en-US" dirty="0"/>
              <a:t> Property tax recoveries must be included on Federal return – there are two possible ways to do so:</a:t>
            </a:r>
          </a:p>
          <a:p>
            <a:pPr lvl="1"/>
            <a:r>
              <a:rPr lang="en-US" altLang="en-US" dirty="0"/>
              <a:t> Netted against current year real estate tax deduction on Schedule A Line 6 (special dispensation for NJ per IRS letter)</a:t>
            </a:r>
          </a:p>
          <a:p>
            <a:pPr lvl="1"/>
            <a:r>
              <a:rPr lang="en-US" altLang="en-US" dirty="0"/>
              <a:t> As income on 1040 Line 21 Other Income (standard way described in Pub 17)</a:t>
            </a:r>
          </a:p>
          <a:p>
            <a:r>
              <a:rPr lang="en-US" altLang="en-US" dirty="0"/>
              <a:t> Use NJ Property Tax Recoveries Flowchart to determine best method to use (TaxPrep4Free.org NJ Special Handling document)</a:t>
            </a:r>
          </a:p>
          <a:p>
            <a:r>
              <a:rPr lang="en-US" altLang="en-US" dirty="0"/>
              <a:t> Netting on Schedule A is preferable because taxpayer ends up with lower AGI than using Line 21 approach</a:t>
            </a:r>
          </a:p>
          <a:p>
            <a:pPr lvl="1"/>
            <a:r>
              <a:rPr lang="en-US" altLang="en-US" dirty="0"/>
              <a:t> Less Social Security may be taxable</a:t>
            </a:r>
          </a:p>
          <a:p>
            <a:pPr lvl="1"/>
            <a:r>
              <a:rPr lang="en-US" altLang="en-US" dirty="0"/>
              <a:t> Threshold for medical expense deduction is lower </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5612942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p:txBody>
          <a:bodyPr>
            <a:normAutofit/>
          </a:bodyPr>
          <a:lstStyle/>
          <a:p>
            <a:r>
              <a:rPr lang="en-US" altLang="en-US" dirty="0"/>
              <a:t>Sample Cases for Property Tax Recoveries</a:t>
            </a:r>
          </a:p>
        </p:txBody>
      </p:sp>
      <p:sp>
        <p:nvSpPr>
          <p:cNvPr id="802820" name="Content Placeholder 6"/>
          <p:cNvSpPr>
            <a:spLocks noGrp="1" noChangeArrowheads="1"/>
          </p:cNvSpPr>
          <p:nvPr>
            <p:ph idx="1"/>
          </p:nvPr>
        </p:nvSpPr>
        <p:spPr/>
        <p:txBody>
          <a:bodyPr>
            <a:normAutofit/>
          </a:bodyPr>
          <a:lstStyle/>
          <a:p>
            <a:r>
              <a:rPr lang="en-US" altLang="en-US" dirty="0"/>
              <a:t> Taxpayer received a $2,500 PTR &amp; a $1,000 Homestead Benefit in current year and both are recoveries</a:t>
            </a:r>
          </a:p>
          <a:p>
            <a:pPr lvl="1"/>
            <a:r>
              <a:rPr lang="en-US" altLang="en-US" dirty="0"/>
              <a:t> Scenario 1</a:t>
            </a:r>
          </a:p>
          <a:p>
            <a:pPr lvl="2"/>
            <a:r>
              <a:rPr lang="en-US" altLang="en-US" dirty="0"/>
              <a:t> Itemizing this year</a:t>
            </a:r>
          </a:p>
          <a:p>
            <a:pPr lvl="2"/>
            <a:r>
              <a:rPr lang="en-US" altLang="en-US" dirty="0"/>
              <a:t> First try to net recoveries against Sch A real estate taxes deduction; use a scratch pad on TaxPrep4Free.org to document calculation</a:t>
            </a:r>
          </a:p>
          <a:p>
            <a:pPr lvl="1"/>
            <a:r>
              <a:rPr lang="en-US" altLang="en-US" dirty="0"/>
              <a:t> Scenario 2</a:t>
            </a:r>
          </a:p>
          <a:p>
            <a:pPr lvl="2"/>
            <a:r>
              <a:rPr lang="en-US" altLang="en-US" dirty="0"/>
              <a:t> Not itemizing this year</a:t>
            </a:r>
          </a:p>
          <a:p>
            <a:pPr lvl="2"/>
            <a:r>
              <a:rPr lang="en-US" altLang="en-US" dirty="0"/>
              <a:t> Must include rebates as income on Line 21 </a:t>
            </a:r>
          </a:p>
          <a:p>
            <a:r>
              <a:rPr lang="en-US" altLang="en-US" dirty="0"/>
              <a:t> Use NJ Property Tax Recoveries Flowchart in TaxPrep4Free.org NJ Special Handling Document to determine proper way to include recoveries in TaxSlayer </a:t>
            </a:r>
          </a:p>
          <a:p>
            <a:endParaRPr lang="en-US" altLang="en-US" dirty="0"/>
          </a:p>
          <a:p>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36665"/>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dirty="0"/>
          </a:p>
        </p:txBody>
      </p:sp>
      <p:pic>
        <p:nvPicPr>
          <p:cNvPr id="8" name="Picture 7" descr="NJ TaxSlayer" title="NJ TaxSlayer"/>
          <p:cNvPicPr>
            <a:picLocks noChangeAspect="1"/>
          </p:cNvPicPr>
          <p:nvPr/>
        </p:nvPicPr>
        <p:blipFill>
          <a:blip r:embed="rId4" cstate="print"/>
          <a:stretch>
            <a:fillRect/>
          </a:stretch>
        </p:blipFill>
        <p:spPr>
          <a:xfrm>
            <a:off x="0" y="1028700"/>
            <a:ext cx="612648" cy="163373"/>
          </a:xfrm>
          <a:prstGeom prst="rect">
            <a:avLst/>
          </a:prstGeom>
        </p:spPr>
      </p:pic>
    </p:spTree>
    <p:extLst>
      <p:ext uri="{BB962C8B-B14F-4D97-AF65-F5344CB8AC3E}">
        <p14:creationId xmlns:p14="http://schemas.microsoft.com/office/powerpoint/2010/main" val="13586995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3" cstate="print"/>
          <a:srcRect/>
          <a:stretch>
            <a:fillRect/>
          </a:stretch>
        </p:blipFill>
        <p:spPr bwMode="auto">
          <a:xfrm>
            <a:off x="757237" y="1555846"/>
            <a:ext cx="7781925" cy="4148918"/>
          </a:xfrm>
          <a:prstGeom prst="rect">
            <a:avLst/>
          </a:prstGeom>
          <a:noFill/>
          <a:ln w="9525">
            <a:noFill/>
            <a:miter lim="800000"/>
            <a:headEnd/>
            <a:tailEnd/>
          </a:ln>
        </p:spPr>
      </p:pic>
      <p:sp>
        <p:nvSpPr>
          <p:cNvPr id="804867" name="Title 1"/>
          <p:cNvSpPr>
            <a:spLocks noGrp="1"/>
          </p:cNvSpPr>
          <p:nvPr>
            <p:ph type="title"/>
          </p:nvPr>
        </p:nvSpPr>
        <p:spPr>
          <a:xfrm>
            <a:off x="685800" y="277813"/>
            <a:ext cx="8001000" cy="1143000"/>
          </a:xfrm>
        </p:spPr>
        <p:txBody>
          <a:bodyPr>
            <a:normAutofit fontScale="90000"/>
          </a:bodyPr>
          <a:lstStyle/>
          <a:p>
            <a:r>
              <a:rPr lang="en-US" altLang="en-US" sz="3800" dirty="0"/>
              <a:t>Scratch Pad on TaxPrep4Free.org to Calculate Net Property Taxes for Schedule A Line 6</a:t>
            </a:r>
          </a:p>
        </p:txBody>
      </p:sp>
      <p:pic>
        <p:nvPicPr>
          <p:cNvPr id="11"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a:t>12-08-2017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16</a:t>
            </a:fld>
            <a:endParaRPr lang="en-US" dirty="0"/>
          </a:p>
        </p:txBody>
      </p:sp>
      <p:pic>
        <p:nvPicPr>
          <p:cNvPr id="13" name="Picture 12" descr="NJ TaxSlayer" title="NJ TaxSlayer"/>
          <p:cNvPicPr>
            <a:picLocks noChangeAspect="1"/>
          </p:cNvPicPr>
          <p:nvPr/>
        </p:nvPicPr>
        <p:blipFill>
          <a:blip r:embed="rId5" cstate="print"/>
          <a:stretch>
            <a:fillRect/>
          </a:stretch>
        </p:blipFill>
        <p:spPr>
          <a:xfrm>
            <a:off x="0" y="1066800"/>
            <a:ext cx="612648" cy="163373"/>
          </a:xfrm>
          <a:prstGeom prst="rect">
            <a:avLst/>
          </a:prstGeom>
        </p:spPr>
      </p:pic>
      <p:sp>
        <p:nvSpPr>
          <p:cNvPr id="14" name="Oval 5"/>
          <p:cNvSpPr>
            <a:spLocks noChangeArrowheads="1"/>
          </p:cNvSpPr>
          <p:nvPr/>
        </p:nvSpPr>
        <p:spPr bwMode="auto">
          <a:xfrm>
            <a:off x="7774317" y="2715904"/>
            <a:ext cx="741885" cy="60050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5" name="TextBox 14"/>
          <p:cNvSpPr txBox="1"/>
          <p:nvPr/>
        </p:nvSpPr>
        <p:spPr>
          <a:xfrm>
            <a:off x="3248167" y="2115402"/>
            <a:ext cx="4312693" cy="646331"/>
          </a:xfrm>
          <a:prstGeom prst="rect">
            <a:avLst/>
          </a:prstGeom>
          <a:solidFill>
            <a:schemeClr val="accent5">
              <a:lumMod val="75000"/>
            </a:schemeClr>
          </a:solidFill>
          <a:ln>
            <a:solidFill>
              <a:srgbClr val="002060"/>
            </a:solidFill>
          </a:ln>
        </p:spPr>
        <p:txBody>
          <a:bodyPr wrap="square" rtlCol="0">
            <a:spAutoFit/>
          </a:bodyPr>
          <a:lstStyle/>
          <a:p>
            <a:r>
              <a:rPr lang="en-US" b="1" dirty="0"/>
              <a:t>Amount to enter as net property taxes</a:t>
            </a:r>
          </a:p>
          <a:p>
            <a:r>
              <a:rPr lang="en-US" b="1" dirty="0"/>
              <a:t>on Schedule A Line 6</a:t>
            </a:r>
          </a:p>
        </p:txBody>
      </p:sp>
      <p:cxnSp>
        <p:nvCxnSpPr>
          <p:cNvPr id="16" name="Straight Arrow Connector 15"/>
          <p:cNvCxnSpPr/>
          <p:nvPr/>
        </p:nvCxnSpPr>
        <p:spPr bwMode="auto">
          <a:xfrm>
            <a:off x="6974006" y="2729552"/>
            <a:ext cx="791570" cy="232012"/>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4597629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Grp="1" noChangeAspect="1" noChangeArrowheads="1"/>
          </p:cNvPicPr>
          <p:nvPr>
            <p:ph idx="1"/>
          </p:nvPr>
        </p:nvPicPr>
        <p:blipFill>
          <a:blip r:embed="rId3" cstate="print"/>
          <a:srcRect/>
          <a:stretch>
            <a:fillRect/>
          </a:stretch>
        </p:blipFill>
        <p:spPr bwMode="auto">
          <a:xfrm>
            <a:off x="609600" y="1555845"/>
            <a:ext cx="8043081" cy="4489892"/>
          </a:xfrm>
          <a:prstGeom prst="rect">
            <a:avLst/>
          </a:prstGeom>
          <a:noFill/>
          <a:ln w="9525">
            <a:noFill/>
            <a:miter lim="800000"/>
            <a:headEnd/>
            <a:tailEnd/>
          </a:ln>
        </p:spPr>
      </p:pic>
      <p:sp>
        <p:nvSpPr>
          <p:cNvPr id="806915" name="Title 1"/>
          <p:cNvSpPr>
            <a:spLocks noGrp="1"/>
          </p:cNvSpPr>
          <p:nvPr>
            <p:ph type="title"/>
          </p:nvPr>
        </p:nvSpPr>
        <p:spPr>
          <a:xfrm>
            <a:off x="590264" y="264165"/>
            <a:ext cx="8171597" cy="1143000"/>
          </a:xfrm>
        </p:spPr>
        <p:txBody>
          <a:bodyPr>
            <a:normAutofit fontScale="90000"/>
          </a:bodyPr>
          <a:lstStyle/>
          <a:p>
            <a:r>
              <a:rPr lang="en-US" altLang="en-US" sz="3000" dirty="0"/>
              <a:t>TS - Property Tax Rebates Claimed on Schedule A Line 6</a:t>
            </a:r>
            <a:br>
              <a:rPr lang="en-US" altLang="en-US" sz="3000" dirty="0"/>
            </a:br>
            <a:r>
              <a:rPr lang="en-US" altLang="en-US" sz="2200" dirty="0">
                <a:solidFill>
                  <a:srgbClr val="0070C0"/>
                </a:solidFill>
              </a:rPr>
              <a:t>Federal Section \ Deductions \ Enter Myself \ Itemized Deductions \ Taxes You Paid</a:t>
            </a:r>
            <a:endParaRPr lang="en-US" altLang="en-US" sz="2400" dirty="0">
              <a:solidFill>
                <a:srgbClr val="0070C0"/>
              </a:solidFill>
            </a:endParaRPr>
          </a:p>
        </p:txBody>
      </p:sp>
      <p:sp>
        <p:nvSpPr>
          <p:cNvPr id="9" name="Oval 4"/>
          <p:cNvSpPr>
            <a:spLocks noChangeArrowheads="1"/>
          </p:cNvSpPr>
          <p:nvPr/>
        </p:nvSpPr>
        <p:spPr bwMode="auto">
          <a:xfrm>
            <a:off x="6414448" y="3489278"/>
            <a:ext cx="594814" cy="44127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dirty="0"/>
          </a:p>
        </p:txBody>
      </p:sp>
      <p:sp>
        <p:nvSpPr>
          <p:cNvPr id="20" name="TextBox 19"/>
          <p:cNvSpPr txBox="1"/>
          <p:nvPr/>
        </p:nvSpPr>
        <p:spPr>
          <a:xfrm>
            <a:off x="177421" y="5109949"/>
            <a:ext cx="8721105" cy="369332"/>
          </a:xfrm>
          <a:prstGeom prst="rect">
            <a:avLst/>
          </a:prstGeom>
          <a:solidFill>
            <a:schemeClr val="accent5">
              <a:lumMod val="75000"/>
            </a:schemeClr>
          </a:solidFill>
          <a:ln>
            <a:solidFill>
              <a:srgbClr val="001132"/>
            </a:solidFill>
          </a:ln>
        </p:spPr>
        <p:txBody>
          <a:bodyPr wrap="none" rtlCol="0">
            <a:spAutoFit/>
          </a:bodyPr>
          <a:lstStyle/>
          <a:p>
            <a:r>
              <a:rPr lang="en-US" b="1" dirty="0"/>
              <a:t>Schedule A Line 6 # must still be positive and taxpayer must still be  itemizing</a:t>
            </a:r>
          </a:p>
        </p:txBody>
      </p:sp>
      <p:sp>
        <p:nvSpPr>
          <p:cNvPr id="21" name="TextBox 20"/>
          <p:cNvSpPr txBox="1"/>
          <p:nvPr/>
        </p:nvSpPr>
        <p:spPr>
          <a:xfrm>
            <a:off x="668740" y="3196988"/>
            <a:ext cx="5211683" cy="369332"/>
          </a:xfrm>
          <a:prstGeom prst="rect">
            <a:avLst/>
          </a:prstGeom>
          <a:solidFill>
            <a:schemeClr val="accent5">
              <a:lumMod val="75000"/>
            </a:schemeClr>
          </a:solidFill>
          <a:ln>
            <a:solidFill>
              <a:srgbClr val="001132"/>
            </a:solidFill>
          </a:ln>
        </p:spPr>
        <p:txBody>
          <a:bodyPr wrap="none" rtlCol="0">
            <a:spAutoFit/>
          </a:bodyPr>
          <a:lstStyle/>
          <a:p>
            <a:r>
              <a:rPr lang="en-US" b="1" dirty="0"/>
              <a:t>Property taxes paid minus PTR/HB recoveries</a:t>
            </a:r>
          </a:p>
        </p:txBody>
      </p:sp>
      <p:cxnSp>
        <p:nvCxnSpPr>
          <p:cNvPr id="22" name="Straight Arrow Connector 21"/>
          <p:cNvCxnSpPr>
            <a:stCxn id="21" idx="3"/>
          </p:cNvCxnSpPr>
          <p:nvPr/>
        </p:nvCxnSpPr>
        <p:spPr bwMode="auto">
          <a:xfrm>
            <a:off x="5880423" y="3381654"/>
            <a:ext cx="506729" cy="330537"/>
          </a:xfrm>
          <a:prstGeom prst="straightConnector1">
            <a:avLst/>
          </a:prstGeom>
          <a:noFill/>
          <a:ln w="38100" cap="flat" cmpd="sng" algn="ctr">
            <a:solidFill>
              <a:srgbClr val="FF0000"/>
            </a:solidFill>
            <a:prstDash val="solid"/>
            <a:round/>
            <a:headEnd type="none" w="med" len="med"/>
            <a:tailEnd type="triangle"/>
          </a:ln>
          <a:effectLst/>
        </p:spPr>
      </p:cxnSp>
      <p:pic>
        <p:nvPicPr>
          <p:cNvPr id="16" name="Picture 15"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37966283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612647" y="1626919"/>
            <a:ext cx="7777601" cy="4378770"/>
          </a:xfrm>
          <a:prstGeom prst="rect">
            <a:avLst/>
          </a:prstGeom>
        </p:spPr>
      </p:pic>
      <p:sp>
        <p:nvSpPr>
          <p:cNvPr id="9" name="Oval 4"/>
          <p:cNvSpPr>
            <a:spLocks noChangeArrowheads="1"/>
          </p:cNvSpPr>
          <p:nvPr/>
        </p:nvSpPr>
        <p:spPr bwMode="auto">
          <a:xfrm>
            <a:off x="7649856" y="3268534"/>
            <a:ext cx="740392"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152034" y="2103655"/>
            <a:ext cx="5359021" cy="646331"/>
          </a:xfrm>
          <a:prstGeom prst="rect">
            <a:avLst/>
          </a:prstGeom>
          <a:solidFill>
            <a:schemeClr val="accent5">
              <a:lumMod val="75000"/>
            </a:schemeClr>
          </a:solidFill>
          <a:ln w="9525">
            <a:solidFill>
              <a:schemeClr val="tx1"/>
            </a:solidFill>
            <a:miter lim="800000"/>
            <a:headEnd/>
            <a:tailEnd/>
          </a:ln>
        </p:spPr>
        <p:txBody>
          <a:bodyPr wrap="square">
            <a:spAutoFit/>
          </a:bodyPr>
          <a:lstStyle/>
          <a:p>
            <a:pPr eaLnBrk="1" hangingPunct="1">
              <a:defRPr/>
            </a:pPr>
            <a:r>
              <a:rPr lang="en-US" b="1" dirty="0">
                <a:latin typeface="Arial" charset="0"/>
                <a:cs typeface="Arial" charset="0"/>
              </a:rPr>
              <a:t>If rebates can’t be netted on Sch A, enter PTR recovery in State Tax Refund worksheet</a:t>
            </a:r>
          </a:p>
        </p:txBody>
      </p:sp>
      <p:pic>
        <p:nvPicPr>
          <p:cNvPr id="13"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bwMode="auto">
          <a:xfrm>
            <a:off x="6781800" y="2749986"/>
            <a:ext cx="967219" cy="568678"/>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18</a:t>
            </a:fld>
            <a:endParaRPr lang="en-US" dirty="0"/>
          </a:p>
        </p:txBody>
      </p:sp>
      <p:sp>
        <p:nvSpPr>
          <p:cNvPr id="7" name="TextBox 6"/>
          <p:cNvSpPr txBox="1"/>
          <p:nvPr/>
        </p:nvSpPr>
        <p:spPr>
          <a:xfrm>
            <a:off x="3212184" y="4952215"/>
            <a:ext cx="4053225"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Taxable amount of PTR recovery;</a:t>
            </a:r>
          </a:p>
          <a:p>
            <a:r>
              <a:rPr lang="en-US" b="1" dirty="0"/>
              <a:t>Enter in TaxSlayer as Other Income</a:t>
            </a:r>
          </a:p>
        </p:txBody>
      </p:sp>
      <p:sp>
        <p:nvSpPr>
          <p:cNvPr id="17" name="Oval 4"/>
          <p:cNvSpPr>
            <a:spLocks noChangeArrowheads="1"/>
          </p:cNvSpPr>
          <p:nvPr/>
        </p:nvSpPr>
        <p:spPr bwMode="auto">
          <a:xfrm>
            <a:off x="7845903" y="5728407"/>
            <a:ext cx="492742" cy="26974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p:nvPr/>
        </p:nvCxnSpPr>
        <p:spPr bwMode="auto">
          <a:xfrm>
            <a:off x="7265409" y="5472937"/>
            <a:ext cx="590487" cy="313384"/>
          </a:xfrm>
          <a:prstGeom prst="straightConnector1">
            <a:avLst/>
          </a:prstGeom>
          <a:noFill/>
          <a:ln w="38100" cap="flat" cmpd="sng" algn="ctr">
            <a:solidFill>
              <a:srgbClr val="FF0000"/>
            </a:solidFill>
            <a:prstDash val="solid"/>
            <a:round/>
            <a:headEnd type="none" w="med" len="med"/>
            <a:tailEnd type="triangle"/>
          </a:ln>
          <a:effectLst/>
        </p:spPr>
      </p:cxnSp>
      <p:sp>
        <p:nvSpPr>
          <p:cNvPr id="19" name="TextBox 18"/>
          <p:cNvSpPr txBox="1"/>
          <p:nvPr/>
        </p:nvSpPr>
        <p:spPr>
          <a:xfrm>
            <a:off x="612647" y="3110048"/>
            <a:ext cx="4187953" cy="646331"/>
          </a:xfrm>
          <a:prstGeom prst="rect">
            <a:avLst/>
          </a:prstGeom>
          <a:solidFill>
            <a:schemeClr val="accent5">
              <a:lumMod val="75000"/>
            </a:schemeClr>
          </a:solidFill>
          <a:ln>
            <a:solidFill>
              <a:schemeClr val="tx1">
                <a:lumMod val="95000"/>
                <a:lumOff val="5000"/>
              </a:schemeClr>
            </a:solidFill>
          </a:ln>
        </p:spPr>
        <p:txBody>
          <a:bodyPr wrap="square" rtlCol="0">
            <a:spAutoFit/>
          </a:bodyPr>
          <a:lstStyle/>
          <a:p>
            <a:r>
              <a:rPr lang="en-US" b="1" dirty="0"/>
              <a:t>Enter other info from prior year’s return</a:t>
            </a:r>
          </a:p>
        </p:txBody>
      </p:sp>
      <p:sp>
        <p:nvSpPr>
          <p:cNvPr id="808963" name="Title 1"/>
          <p:cNvSpPr>
            <a:spLocks noGrp="1"/>
          </p:cNvSpPr>
          <p:nvPr>
            <p:ph type="title"/>
          </p:nvPr>
        </p:nvSpPr>
        <p:spPr>
          <a:xfrm>
            <a:off x="533400" y="0"/>
            <a:ext cx="8305800" cy="1420813"/>
          </a:xfrm>
        </p:spPr>
        <p:txBody>
          <a:bodyPr>
            <a:normAutofit fontScale="90000"/>
          </a:bodyPr>
          <a:lstStyle/>
          <a:p>
            <a:r>
              <a:rPr lang="en-US" altLang="en-US" sz="2600" dirty="0"/>
              <a:t>TS - Property Tax Reimbursement (PTR) Recovery Claimed on State Refund Worksheet</a:t>
            </a:r>
            <a:br>
              <a:rPr lang="en-US" altLang="en-US" sz="2600" dirty="0"/>
            </a:br>
            <a:r>
              <a:rPr lang="en-US" altLang="en-US" sz="2600" dirty="0">
                <a:solidFill>
                  <a:srgbClr val="0070C0"/>
                </a:solidFill>
              </a:rPr>
              <a:t>Use Sales Tax Refund Worksheet on</a:t>
            </a:r>
            <a:r>
              <a:rPr lang="en-US" altLang="en-US" sz="2800" dirty="0">
                <a:solidFill>
                  <a:srgbClr val="0070C0"/>
                </a:solidFill>
              </a:rPr>
              <a:t> TaxPrep4Free.org to Determine Taxable Amount of PTR Recovery</a:t>
            </a:r>
            <a:endParaRPr lang="en-US" altLang="en-US" sz="2400" dirty="0">
              <a:solidFill>
                <a:srgbClr val="0070C0"/>
              </a:solidFill>
            </a:endParaRPr>
          </a:p>
        </p:txBody>
      </p:sp>
      <p:sp>
        <p:nvSpPr>
          <p:cNvPr id="15" name="TextBox 14"/>
          <p:cNvSpPr txBox="1"/>
          <p:nvPr/>
        </p:nvSpPr>
        <p:spPr>
          <a:xfrm>
            <a:off x="0" y="5925660"/>
            <a:ext cx="8369535" cy="830997"/>
          </a:xfrm>
          <a:prstGeom prst="rect">
            <a:avLst/>
          </a:prstGeom>
          <a:noFill/>
        </p:spPr>
        <p:txBody>
          <a:bodyPr wrap="none" rtlCol="0">
            <a:spAutoFit/>
          </a:bodyPr>
          <a:lstStyle/>
          <a:p>
            <a:r>
              <a:rPr lang="en-US" sz="1600" b="1" dirty="0">
                <a:solidFill>
                  <a:srgbClr val="FF0000"/>
                </a:solidFill>
              </a:rPr>
              <a:t>If taxpayer received both an income tax refund and PTR recovery in current year,</a:t>
            </a:r>
          </a:p>
          <a:p>
            <a:r>
              <a:rPr lang="en-US" sz="1600" b="1" dirty="0">
                <a:solidFill>
                  <a:srgbClr val="FF0000"/>
                </a:solidFill>
              </a:rPr>
              <a:t>enter both on State Tax Refund worksheet. Total taxable amount will be apportioned</a:t>
            </a:r>
          </a:p>
          <a:p>
            <a:r>
              <a:rPr lang="en-US" sz="1600" b="1" dirty="0">
                <a:solidFill>
                  <a:srgbClr val="FF0000"/>
                </a:solidFill>
              </a:rPr>
              <a:t>between Taxable Refund on 1040  Line 10 and Other Income on Line 21      </a:t>
            </a:r>
          </a:p>
        </p:txBody>
      </p:sp>
    </p:spTree>
    <p:extLst>
      <p:ext uri="{BB962C8B-B14F-4D97-AF65-F5344CB8AC3E}">
        <p14:creationId xmlns:p14="http://schemas.microsoft.com/office/powerpoint/2010/main" val="31190116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12648" y="1614310"/>
            <a:ext cx="8297989" cy="4519649"/>
          </a:xfrm>
          <a:prstGeom prst="rect">
            <a:avLst/>
          </a:prstGeom>
        </p:spPr>
      </p:pic>
      <p:sp>
        <p:nvSpPr>
          <p:cNvPr id="808963" name="Title 1"/>
          <p:cNvSpPr>
            <a:spLocks noGrp="1"/>
          </p:cNvSpPr>
          <p:nvPr>
            <p:ph type="title"/>
          </p:nvPr>
        </p:nvSpPr>
        <p:spPr>
          <a:xfrm>
            <a:off x="533400" y="0"/>
            <a:ext cx="8305800" cy="1420813"/>
          </a:xfrm>
        </p:spPr>
        <p:txBody>
          <a:bodyPr>
            <a:normAutofit/>
          </a:bodyPr>
          <a:lstStyle/>
          <a:p>
            <a:r>
              <a:rPr lang="en-US" altLang="en-US" sz="2600" dirty="0"/>
              <a:t>TS – PTR Recovery Claimed on 1040 Line 21</a:t>
            </a:r>
            <a:br>
              <a:rPr lang="en-US" altLang="en-US" sz="2600" dirty="0"/>
            </a:br>
            <a:r>
              <a:rPr lang="en-US" altLang="en-US" sz="2400" dirty="0">
                <a:solidFill>
                  <a:srgbClr val="0070C0"/>
                </a:solidFill>
              </a:rPr>
              <a:t>Federal Section \ Income \ Enter Myself \ Other Inc. Not Reported Elsewhere</a:t>
            </a:r>
            <a:endParaRPr lang="en-US" altLang="en-US" sz="2400" dirty="0"/>
          </a:p>
        </p:txBody>
      </p:sp>
      <p:sp>
        <p:nvSpPr>
          <p:cNvPr id="9" name="Oval 4"/>
          <p:cNvSpPr>
            <a:spLocks noChangeArrowheads="1"/>
          </p:cNvSpPr>
          <p:nvPr/>
        </p:nvSpPr>
        <p:spPr bwMode="auto">
          <a:xfrm>
            <a:off x="602312" y="3390533"/>
            <a:ext cx="740392" cy="27295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813152" y="3085448"/>
            <a:ext cx="5679495" cy="923330"/>
          </a:xfrm>
          <a:prstGeom prst="rect">
            <a:avLst/>
          </a:prstGeom>
          <a:solidFill>
            <a:schemeClr val="accent5">
              <a:lumMod val="75000"/>
            </a:schemeClr>
          </a:solidFill>
          <a:ln w="9525">
            <a:solidFill>
              <a:schemeClr val="tx1"/>
            </a:solidFill>
            <a:miter lim="800000"/>
            <a:headEnd/>
            <a:tailEnd/>
          </a:ln>
        </p:spPr>
        <p:txBody>
          <a:bodyPr wrap="square">
            <a:spAutoFit/>
          </a:bodyPr>
          <a:lstStyle/>
          <a:p>
            <a:pPr eaLnBrk="1" hangingPunct="1">
              <a:defRPr/>
            </a:pPr>
            <a:r>
              <a:rPr lang="en-US" b="1" dirty="0">
                <a:latin typeface="Arial" charset="0"/>
                <a:cs typeface="Arial" charset="0"/>
              </a:rPr>
              <a:t>If rebates can’t be netted on Sch A, enter taxable amount of PTR recovery from State Tax Refund worksheet as Other Income in TaxSlayer</a:t>
            </a:r>
          </a:p>
        </p:txBody>
      </p:sp>
      <p:pic>
        <p:nvPicPr>
          <p:cNvPr id="13"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bwMode="auto">
          <a:xfrm flipH="1" flipV="1">
            <a:off x="1353040" y="3527010"/>
            <a:ext cx="1460112" cy="20103"/>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dirty="0"/>
          </a:p>
        </p:txBody>
      </p:sp>
      <p:pic>
        <p:nvPicPr>
          <p:cNvPr id="14" name="Picture 13"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
        <p:nvSpPr>
          <p:cNvPr id="21" name="Oval 4"/>
          <p:cNvSpPr>
            <a:spLocks noChangeArrowheads="1"/>
          </p:cNvSpPr>
          <p:nvPr/>
        </p:nvSpPr>
        <p:spPr bwMode="auto">
          <a:xfrm>
            <a:off x="333073" y="2576342"/>
            <a:ext cx="2210206" cy="38830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2" name="Straight Arrow Connector 21"/>
          <p:cNvCxnSpPr/>
          <p:nvPr/>
        </p:nvCxnSpPr>
        <p:spPr bwMode="auto">
          <a:xfrm flipH="1" flipV="1">
            <a:off x="1979819" y="2964649"/>
            <a:ext cx="822997" cy="56758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7168025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P spid="2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en-US" dirty="0"/>
              <a:t>NJ Property Tax Relief Programs</a:t>
            </a:r>
          </a:p>
        </p:txBody>
      </p:sp>
      <p:sp>
        <p:nvSpPr>
          <p:cNvPr id="352259" name="Rectangle 3"/>
          <p:cNvSpPr>
            <a:spLocks noGrp="1" noChangeArrowheads="1"/>
          </p:cNvSpPr>
          <p:nvPr>
            <p:ph idx="1"/>
          </p:nvPr>
        </p:nvSpPr>
        <p:spPr/>
        <p:txBody>
          <a:bodyPr/>
          <a:lstStyle/>
          <a:p>
            <a:r>
              <a:rPr lang="en-US" altLang="en-US" dirty="0"/>
              <a:t> </a:t>
            </a:r>
            <a:r>
              <a:rPr lang="en-US" altLang="en-US" sz="3000" dirty="0"/>
              <a:t>Property Tax Deduction/Credit</a:t>
            </a:r>
          </a:p>
          <a:p>
            <a:r>
              <a:rPr lang="en-US" altLang="en-US" sz="3000" dirty="0"/>
              <a:t> Homestead Benefit Program</a:t>
            </a:r>
          </a:p>
          <a:p>
            <a:r>
              <a:rPr lang="en-US" altLang="en-US" sz="3000" dirty="0"/>
              <a:t> Property Tax Reimbursement (PTR)</a:t>
            </a:r>
          </a:p>
          <a:p>
            <a:pPr lvl="1"/>
            <a:r>
              <a:rPr lang="en-US" altLang="en-US" sz="3000" dirty="0"/>
              <a:t> aka Senior Freeze</a:t>
            </a:r>
          </a:p>
          <a:p>
            <a:r>
              <a:rPr lang="en-US" altLang="en-US" sz="3000" dirty="0"/>
              <a:t> Other</a:t>
            </a:r>
          </a:p>
          <a:p>
            <a:pPr lvl="1"/>
            <a:r>
              <a:rPr lang="en-US" altLang="en-US" sz="3000" dirty="0"/>
              <a:t> Deduction for Senior Citizens/Disabled</a:t>
            </a:r>
          </a:p>
          <a:p>
            <a:pPr lvl="1"/>
            <a:r>
              <a:rPr lang="en-US" altLang="en-US" sz="3000" dirty="0"/>
              <a:t> Deduction for Veterans</a:t>
            </a:r>
          </a:p>
          <a:p>
            <a:pPr lvl="1"/>
            <a:r>
              <a:rPr lang="en-US" altLang="en-US" sz="3000" dirty="0"/>
              <a:t> Exemption for Disabled Veterans</a:t>
            </a:r>
          </a:p>
          <a:p>
            <a:pPr lvl="1"/>
            <a:endParaRPr lang="en-US" altLang="en-US" dirty="0"/>
          </a:p>
          <a:p>
            <a:pPr lvl="1"/>
            <a:endParaRPr lang="en-US" altLang="en-US" dirty="0"/>
          </a:p>
          <a:p>
            <a:endParaRPr lang="en-US" altLang="en-US" dirty="0"/>
          </a:p>
          <a:p>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272121731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12648" y="1528233"/>
            <a:ext cx="7743952" cy="4571860"/>
          </a:xfrm>
          <a:prstGeom prst="rect">
            <a:avLst/>
          </a:prstGeom>
        </p:spPr>
      </p:pic>
      <p:sp>
        <p:nvSpPr>
          <p:cNvPr id="808963" name="Title 1"/>
          <p:cNvSpPr>
            <a:spLocks noGrp="1"/>
          </p:cNvSpPr>
          <p:nvPr>
            <p:ph type="title"/>
          </p:nvPr>
        </p:nvSpPr>
        <p:spPr>
          <a:xfrm>
            <a:off x="533400" y="0"/>
            <a:ext cx="8305800" cy="1420813"/>
          </a:xfrm>
        </p:spPr>
        <p:txBody>
          <a:bodyPr>
            <a:normAutofit fontScale="90000"/>
          </a:bodyPr>
          <a:lstStyle/>
          <a:p>
            <a:r>
              <a:rPr lang="en-US" altLang="en-US" sz="2600" dirty="0"/>
              <a:t>TS – Homestead Benefit (HB) Recovery Claimed on 1040 Line 21</a:t>
            </a:r>
            <a:br>
              <a:rPr lang="en-US" altLang="en-US" sz="2600" dirty="0"/>
            </a:br>
            <a:r>
              <a:rPr lang="en-US" altLang="en-US" sz="2400" dirty="0">
                <a:solidFill>
                  <a:srgbClr val="0070C0"/>
                </a:solidFill>
              </a:rPr>
              <a:t>Federal Section \ Income \ Enter Myself \ Other Inc. Not Reported Elsewhere</a:t>
            </a:r>
            <a:endParaRPr lang="en-US" altLang="en-US" sz="2400" dirty="0"/>
          </a:p>
        </p:txBody>
      </p:sp>
      <p:sp>
        <p:nvSpPr>
          <p:cNvPr id="9" name="Oval 4"/>
          <p:cNvSpPr>
            <a:spLocks noChangeArrowheads="1"/>
          </p:cNvSpPr>
          <p:nvPr/>
        </p:nvSpPr>
        <p:spPr bwMode="auto">
          <a:xfrm>
            <a:off x="533400" y="3422246"/>
            <a:ext cx="740392" cy="27295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695854" y="3075139"/>
            <a:ext cx="5660746" cy="1477328"/>
          </a:xfrm>
          <a:prstGeom prst="rect">
            <a:avLst/>
          </a:prstGeom>
          <a:solidFill>
            <a:schemeClr val="accent5">
              <a:lumMod val="75000"/>
            </a:schemeClr>
          </a:solidFill>
          <a:ln w="9525">
            <a:solidFill>
              <a:schemeClr val="tx1"/>
            </a:solidFill>
            <a:miter lim="800000"/>
            <a:headEnd/>
            <a:tailEnd/>
          </a:ln>
        </p:spPr>
        <p:txBody>
          <a:bodyPr wrap="square">
            <a:spAutoFit/>
          </a:bodyPr>
          <a:lstStyle/>
          <a:p>
            <a:pPr eaLnBrk="1" hangingPunct="1">
              <a:defRPr/>
            </a:pPr>
            <a:r>
              <a:rPr lang="en-US" b="1" dirty="0">
                <a:latin typeface="Arial" charset="0"/>
                <a:cs typeface="Arial" charset="0"/>
              </a:rPr>
              <a:t>If rebates can’t be netted on Sch A, enter HB recovery as Other Income in TaxSlayer; use total HB recovery amount since you cannot use Sales Tax Refund worksheet for recovery 3 years old</a:t>
            </a:r>
          </a:p>
          <a:p>
            <a:pPr eaLnBrk="1" hangingPunct="1">
              <a:defRPr/>
            </a:pPr>
            <a:endParaRPr lang="en-US" b="1" dirty="0">
              <a:latin typeface="Arial" charset="0"/>
              <a:cs typeface="Arial" charset="0"/>
            </a:endParaRPr>
          </a:p>
        </p:txBody>
      </p:sp>
      <p:pic>
        <p:nvPicPr>
          <p:cNvPr id="13"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bwMode="auto">
          <a:xfrm flipH="1">
            <a:off x="1302154" y="3422674"/>
            <a:ext cx="1393699" cy="116917"/>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20</a:t>
            </a:fld>
            <a:endParaRPr lang="en-US" dirty="0"/>
          </a:p>
        </p:txBody>
      </p:sp>
      <p:pic>
        <p:nvPicPr>
          <p:cNvPr id="14" name="Picture 13"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
        <p:nvSpPr>
          <p:cNvPr id="21" name="Oval 4"/>
          <p:cNvSpPr>
            <a:spLocks noChangeArrowheads="1"/>
          </p:cNvSpPr>
          <p:nvPr/>
        </p:nvSpPr>
        <p:spPr bwMode="auto">
          <a:xfrm>
            <a:off x="613045" y="2533120"/>
            <a:ext cx="2210206" cy="38830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2" name="Straight Arrow Connector 21"/>
          <p:cNvCxnSpPr/>
          <p:nvPr/>
        </p:nvCxnSpPr>
        <p:spPr bwMode="auto">
          <a:xfrm flipH="1" flipV="1">
            <a:off x="1854200" y="2977793"/>
            <a:ext cx="841655" cy="420511"/>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6510471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P spid="2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normAutofit/>
          </a:bodyPr>
          <a:lstStyle/>
          <a:p>
            <a:r>
              <a:rPr lang="en-US" altLang="en-US" dirty="0"/>
              <a:t>NJ Adjustment for Property Tax Recoveries on 1040 Line 21</a:t>
            </a:r>
          </a:p>
        </p:txBody>
      </p:sp>
      <p:sp>
        <p:nvSpPr>
          <p:cNvPr id="796676" name="Content Placeholder 6"/>
          <p:cNvSpPr>
            <a:spLocks noGrp="1" noChangeArrowheads="1"/>
          </p:cNvSpPr>
          <p:nvPr>
            <p:ph idx="1"/>
          </p:nvPr>
        </p:nvSpPr>
        <p:spPr>
          <a:xfrm>
            <a:off x="609599" y="1600200"/>
            <a:ext cx="8244115" cy="2133600"/>
          </a:xfrm>
        </p:spPr>
        <p:txBody>
          <a:bodyPr>
            <a:normAutofit/>
          </a:bodyPr>
          <a:lstStyle/>
          <a:p>
            <a:r>
              <a:rPr lang="en-US" altLang="en-US" dirty="0"/>
              <a:t> Property tax recoveries on 1040 Line 21 are not taxable in NJ</a:t>
            </a:r>
          </a:p>
          <a:p>
            <a:r>
              <a:rPr lang="en-US" altLang="en-US" dirty="0"/>
              <a:t> Need to exclude recovery amounts from NJ 1040 Line 25 Other Income </a:t>
            </a:r>
            <a:endParaRPr lang="en-US" altLang="en-US" dirty="0">
              <a:solidFill>
                <a:srgbClr val="FF0000"/>
              </a:solidFill>
            </a:endParaRPr>
          </a:p>
          <a:p>
            <a:pPr lvl="1"/>
            <a:r>
              <a:rPr lang="en-US" altLang="en-US" dirty="0">
                <a:solidFill>
                  <a:srgbClr val="FF0000"/>
                </a:solidFill>
              </a:rPr>
              <a:t> Capture recovery amounts in NJ Checklist Income Subject to Tax section for later entry in the TaxSlayer State section</a:t>
            </a:r>
          </a:p>
          <a:p>
            <a:pPr lvl="1"/>
            <a:endParaRPr lang="en-US" altLang="en-US" dirty="0">
              <a:solidFill>
                <a:srgbClr val="FF0000"/>
              </a:solidFill>
            </a:endParaRPr>
          </a:p>
          <a:p>
            <a:pPr marL="342900" lvl="1" indent="0">
              <a:buNone/>
            </a:pPr>
            <a:endParaRPr lang="en-US" altLang="en-US" dirty="0">
              <a:solidFill>
                <a:srgbClr val="FF0000"/>
              </a:solidFill>
            </a:endParaRPr>
          </a:p>
          <a:p>
            <a:pPr marL="342900" lvl="1" indent="0">
              <a:buNone/>
            </a:pPr>
            <a:endParaRPr lang="en-US" altLang="en-US" dirty="0">
              <a:solidFill>
                <a:srgbClr val="FF0000"/>
              </a:solidFill>
            </a:endParaRPr>
          </a:p>
          <a:p>
            <a:pPr lvl="1"/>
            <a:endParaRPr lang="en-US" altLang="en-US" dirty="0">
              <a:solidFill>
                <a:srgbClr val="FF0000"/>
              </a:solidFill>
            </a:endParaRPr>
          </a:p>
          <a:p>
            <a:pPr marL="342900" lvl="1" indent="0">
              <a:buNone/>
            </a:pPr>
            <a:endParaRPr lang="en-US" altLang="en-US" dirty="0"/>
          </a:p>
          <a:p>
            <a:pPr lvl="1">
              <a:buNone/>
            </a:pPr>
            <a:endParaRPr lang="en-US" altLang="en-US" dirty="0"/>
          </a:p>
          <a:p>
            <a:pPr marL="274320" lvl="5"/>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21</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pic>
        <p:nvPicPr>
          <p:cNvPr id="5" name="Picture 4"/>
          <p:cNvPicPr>
            <a:picLocks noChangeAspect="1"/>
          </p:cNvPicPr>
          <p:nvPr/>
        </p:nvPicPr>
        <p:blipFill>
          <a:blip r:embed="rId5"/>
          <a:stretch>
            <a:fillRect/>
          </a:stretch>
        </p:blipFill>
        <p:spPr>
          <a:xfrm>
            <a:off x="2098675" y="3576642"/>
            <a:ext cx="5505450" cy="2493958"/>
          </a:xfrm>
          <a:prstGeom prst="rect">
            <a:avLst/>
          </a:prstGeom>
        </p:spPr>
      </p:pic>
      <p:cxnSp>
        <p:nvCxnSpPr>
          <p:cNvPr id="12" name="Straight Arrow Connector 11"/>
          <p:cNvCxnSpPr/>
          <p:nvPr/>
        </p:nvCxnSpPr>
        <p:spPr bwMode="auto">
          <a:xfrm>
            <a:off x="812800" y="5638800"/>
            <a:ext cx="2730500" cy="0"/>
          </a:xfrm>
          <a:prstGeom prst="straightConnector1">
            <a:avLst/>
          </a:prstGeom>
          <a:noFill/>
          <a:ln w="38100" cap="flat" cmpd="sng" algn="ctr">
            <a:solidFill>
              <a:srgbClr val="FF0000"/>
            </a:solidFill>
            <a:prstDash val="solid"/>
            <a:round/>
            <a:headEnd type="none" w="med" len="med"/>
            <a:tailEnd type="triangle"/>
          </a:ln>
          <a:effectLst/>
        </p:spPr>
      </p:cxnSp>
      <p:cxnSp>
        <p:nvCxnSpPr>
          <p:cNvPr id="14" name="Straight Arrow Connector 13"/>
          <p:cNvCxnSpPr/>
          <p:nvPr/>
        </p:nvCxnSpPr>
        <p:spPr bwMode="auto">
          <a:xfrm>
            <a:off x="812800" y="5727700"/>
            <a:ext cx="2730500" cy="127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825432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normAutofit/>
          </a:bodyPr>
          <a:lstStyle/>
          <a:p>
            <a:pPr eaLnBrk="1" hangingPunct="1"/>
            <a:r>
              <a:rPr lang="en-US" altLang="en-US" dirty="0"/>
              <a:t>NJ Property Tax Deduction/Credit</a:t>
            </a:r>
            <a:endParaRPr lang="en-US" altLang="en-US" sz="3100" dirty="0"/>
          </a:p>
        </p:txBody>
      </p:sp>
      <p:sp>
        <p:nvSpPr>
          <p:cNvPr id="352259" name="Rectangle 3"/>
          <p:cNvSpPr>
            <a:spLocks noGrp="1" noChangeArrowheads="1"/>
          </p:cNvSpPr>
          <p:nvPr>
            <p:ph idx="1"/>
          </p:nvPr>
        </p:nvSpPr>
        <p:spPr/>
        <p:txBody>
          <a:bodyPr>
            <a:normAutofit fontScale="92500"/>
          </a:bodyPr>
          <a:lstStyle/>
          <a:p>
            <a:pPr algn="ctr" eaLnBrk="1" hangingPunct="1">
              <a:buFont typeface="Wingdings" panose="05000000000000000000" pitchFamily="2" charset="2"/>
              <a:buNone/>
            </a:pPr>
            <a:r>
              <a:rPr lang="en-US" altLang="en-US" sz="3000" b="1" dirty="0"/>
              <a:t>For:  Homeowners, Tenants &amp; Mobile Home Owners</a:t>
            </a:r>
            <a:endParaRPr lang="en-US" altLang="en-US" sz="3000" dirty="0"/>
          </a:p>
          <a:p>
            <a:pPr eaLnBrk="1" hangingPunct="1"/>
            <a:r>
              <a:rPr lang="en-US" altLang="en-US" sz="2800" dirty="0"/>
              <a:t> Covered in previous module</a:t>
            </a:r>
          </a:p>
          <a:p>
            <a:pPr eaLnBrk="1" hangingPunct="1"/>
            <a:r>
              <a:rPr lang="en-US" altLang="en-US" sz="2800" dirty="0"/>
              <a:t> NJ taxable income deduction </a:t>
            </a:r>
            <a:r>
              <a:rPr lang="en-US" altLang="en-US" sz="2800" b="1" dirty="0">
                <a:solidFill>
                  <a:srgbClr val="FF0000"/>
                </a:solidFill>
              </a:rPr>
              <a:t>or</a:t>
            </a:r>
            <a:r>
              <a:rPr lang="en-US" altLang="en-US" sz="2800" dirty="0"/>
              <a:t> tax credit, whichever is most beneficial (TaxSlayer calculates)</a:t>
            </a:r>
          </a:p>
          <a:p>
            <a:pPr lvl="1" eaLnBrk="1" hangingPunct="1"/>
            <a:r>
              <a:rPr lang="en-US" altLang="en-US" sz="2500" dirty="0"/>
              <a:t> Based on real estate tax or rent/mobile home site fees paid</a:t>
            </a:r>
          </a:p>
          <a:p>
            <a:pPr eaLnBrk="1" hangingPunct="1"/>
            <a:r>
              <a:rPr lang="en-US" altLang="en-US" sz="2800" dirty="0"/>
              <a:t> Property Tax Deduction shown on NJ 1040 Line 38; Credit shown on NJ 1040 Line 49</a:t>
            </a:r>
          </a:p>
          <a:p>
            <a:pPr eaLnBrk="1" hangingPunct="1"/>
            <a:r>
              <a:rPr lang="en-US" altLang="en-US" sz="2800" dirty="0"/>
              <a:t> </a:t>
            </a:r>
            <a:r>
              <a:rPr lang="en-US" altLang="en-US" sz="2800" u="sng" dirty="0"/>
              <a:t>Eligibility:  </a:t>
            </a:r>
          </a:p>
          <a:p>
            <a:pPr lvl="1" eaLnBrk="1" hangingPunct="1"/>
            <a:r>
              <a:rPr lang="en-US" altLang="en-US" sz="2400" dirty="0"/>
              <a:t> Age 65 &amp; older OR blind OR disabled</a:t>
            </a:r>
          </a:p>
          <a:p>
            <a:pPr lvl="1" eaLnBrk="1" hangingPunct="1"/>
            <a:r>
              <a:rPr lang="en-US" altLang="en-US" sz="2400" dirty="0"/>
              <a:t> Any Age with Gross Income &gt; $20K MFJ (or $10K single or MFS)</a:t>
            </a:r>
          </a:p>
          <a:p>
            <a:pPr eaLnBrk="1" hangingPunct="1"/>
            <a:endParaRPr lang="en-US" altLang="en-US" sz="2800" dirty="0"/>
          </a:p>
          <a:p>
            <a:pPr eaLnBrk="1" hangingPunct="1">
              <a:buFont typeface="Wingdings" panose="05000000000000000000" pitchFamily="2" charset="2"/>
              <a:buNone/>
            </a:pPr>
            <a:endParaRPr lang="en-US" alt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01611"/>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962170"/>
            <a:ext cx="612648" cy="163373"/>
          </a:xfrm>
          <a:prstGeom prst="rect">
            <a:avLst/>
          </a:prstGeom>
        </p:spPr>
      </p:pic>
    </p:spTree>
    <p:extLst>
      <p:ext uri="{BB962C8B-B14F-4D97-AF65-F5344CB8AC3E}">
        <p14:creationId xmlns:p14="http://schemas.microsoft.com/office/powerpoint/2010/main" val="5310717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ltLang="en-US" dirty="0"/>
              <a:t>NJ Property Tax Deduction/Credit</a:t>
            </a:r>
          </a:p>
        </p:txBody>
      </p:sp>
      <p:sp>
        <p:nvSpPr>
          <p:cNvPr id="354307" name="Rectangle 3"/>
          <p:cNvSpPr>
            <a:spLocks noGrp="1" noChangeArrowheads="1"/>
          </p:cNvSpPr>
          <p:nvPr>
            <p:ph idx="1"/>
          </p:nvPr>
        </p:nvSpPr>
        <p:spPr/>
        <p:txBody>
          <a:bodyPr/>
          <a:lstStyle/>
          <a:p>
            <a:r>
              <a:rPr lang="en-US" altLang="en-US" dirty="0"/>
              <a:t> </a:t>
            </a:r>
            <a:r>
              <a:rPr lang="en-US" altLang="en-US" sz="3000" dirty="0"/>
              <a:t>To claim Property Tax Deduction/Credit:</a:t>
            </a:r>
          </a:p>
          <a:p>
            <a:pPr lvl="1"/>
            <a:r>
              <a:rPr lang="en-US" altLang="en-US" dirty="0"/>
              <a:t> </a:t>
            </a:r>
            <a:r>
              <a:rPr lang="en-US" altLang="en-US" sz="2600" dirty="0"/>
              <a:t>For clients that file a NJ Tax Return:</a:t>
            </a:r>
          </a:p>
          <a:p>
            <a:pPr lvl="2"/>
            <a:r>
              <a:rPr lang="en-US" altLang="en-US" dirty="0"/>
              <a:t> </a:t>
            </a:r>
            <a:r>
              <a:rPr lang="en-US" sz="2400" dirty="0"/>
              <a:t>Enter in State section \ Edit \ Enter Myself \ Credits \ Property Tax Credit/Deduction</a:t>
            </a:r>
            <a:r>
              <a:rPr lang="en-US" altLang="en-US" sz="2400" dirty="0"/>
              <a:t> </a:t>
            </a:r>
          </a:p>
          <a:p>
            <a:pPr lvl="1"/>
            <a:r>
              <a:rPr lang="en-US" altLang="en-US" dirty="0"/>
              <a:t> </a:t>
            </a:r>
            <a:r>
              <a:rPr lang="en-US" altLang="en-US" sz="2600" dirty="0"/>
              <a:t>For clients who do not file a NJ Tax Return:</a:t>
            </a:r>
          </a:p>
          <a:p>
            <a:pPr lvl="2"/>
            <a:r>
              <a:rPr lang="en-US" altLang="en-US" dirty="0"/>
              <a:t> </a:t>
            </a:r>
            <a:r>
              <a:rPr lang="en-US" altLang="en-US" sz="2400" dirty="0"/>
              <a:t>Homeowner – get credit as part of Homestead Benefit  </a:t>
            </a:r>
          </a:p>
          <a:p>
            <a:pPr lvl="2"/>
            <a:r>
              <a:rPr lang="en-US" altLang="en-US" sz="2400" dirty="0"/>
              <a:t> Tenant  and Homeowners who  are not eligible for Homestead Benefit - Manually complete NJ 1040-H to claim credit</a:t>
            </a:r>
          </a:p>
          <a:p>
            <a:pPr lvl="1"/>
            <a:endParaRPr lang="en-US" altLang="en-US" dirty="0"/>
          </a:p>
          <a:p>
            <a:endParaRPr lang="en-US" alt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87808"/>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1088163"/>
            <a:ext cx="612648" cy="163373"/>
          </a:xfrm>
          <a:prstGeom prst="rect">
            <a:avLst/>
          </a:prstGeom>
        </p:spPr>
      </p:pic>
    </p:spTree>
    <p:extLst>
      <p:ext uri="{BB962C8B-B14F-4D97-AF65-F5344CB8AC3E}">
        <p14:creationId xmlns:p14="http://schemas.microsoft.com/office/powerpoint/2010/main" val="41185092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5" name="Title 1"/>
          <p:cNvSpPr>
            <a:spLocks noGrp="1"/>
          </p:cNvSpPr>
          <p:nvPr>
            <p:ph type="title"/>
          </p:nvPr>
        </p:nvSpPr>
        <p:spPr/>
        <p:txBody>
          <a:bodyPr>
            <a:noAutofit/>
          </a:bodyPr>
          <a:lstStyle/>
          <a:p>
            <a:r>
              <a:rPr lang="en-US" altLang="en-US" dirty="0">
                <a:solidFill>
                  <a:schemeClr val="tx1"/>
                </a:solidFill>
              </a:rPr>
              <a:t>Homestead Benefit Program - Eligibility</a:t>
            </a:r>
            <a:endParaRPr lang="en-US" altLang="en-US" sz="2800" dirty="0"/>
          </a:p>
        </p:txBody>
      </p:sp>
      <p:sp>
        <p:nvSpPr>
          <p:cNvPr id="356356" name="Content Placeholder 2"/>
          <p:cNvSpPr>
            <a:spLocks noGrp="1"/>
          </p:cNvSpPr>
          <p:nvPr>
            <p:ph idx="1"/>
          </p:nvPr>
        </p:nvSpPr>
        <p:spPr>
          <a:xfrm>
            <a:off x="609600" y="1600200"/>
            <a:ext cx="8318500" cy="4724400"/>
          </a:xfrm>
        </p:spPr>
        <p:txBody>
          <a:bodyPr>
            <a:normAutofit/>
          </a:bodyPr>
          <a:lstStyle/>
          <a:p>
            <a:r>
              <a:rPr lang="en-US" altLang="en-US" dirty="0"/>
              <a:t> </a:t>
            </a:r>
            <a:r>
              <a:rPr lang="en-US" altLang="en-US" sz="2800" dirty="0"/>
              <a:t>Owned &amp; occupied their principal residence in NJ on Oct 1</a:t>
            </a:r>
          </a:p>
          <a:p>
            <a:r>
              <a:rPr lang="en-US" altLang="en-US" sz="2800" dirty="0"/>
              <a:t> Home subject to property taxes &amp; taxes paid</a:t>
            </a:r>
          </a:p>
          <a:p>
            <a:pPr lvl="1"/>
            <a:r>
              <a:rPr lang="en-US" altLang="en-US" dirty="0"/>
              <a:t> </a:t>
            </a:r>
            <a:r>
              <a:rPr lang="en-US" altLang="en-US" sz="2400" dirty="0"/>
              <a:t>Not eligible if exempt from property tax (disabled veteran/spouse) or pay Payments in Lieu of Taxes (P.I.L.O.T.)</a:t>
            </a:r>
          </a:p>
          <a:p>
            <a:r>
              <a:rPr lang="en-US" altLang="en-US" dirty="0"/>
              <a:t> </a:t>
            </a:r>
            <a:r>
              <a:rPr lang="en-US" altLang="en-US" sz="2800" dirty="0"/>
              <a:t>NJ Gross Income (NJ 1040 Line 28) must be:</a:t>
            </a:r>
          </a:p>
          <a:p>
            <a:pPr lvl="1"/>
            <a:r>
              <a:rPr lang="en-US" altLang="en-US" sz="3200" dirty="0"/>
              <a:t> </a:t>
            </a:r>
            <a:r>
              <a:rPr lang="en-US" altLang="en-US" sz="2400" dirty="0"/>
              <a:t>&lt;/= $150k for age 65 and over and/or disabled as of 12/31 (not including non-taxable income)</a:t>
            </a:r>
          </a:p>
          <a:p>
            <a:pPr lvl="1"/>
            <a:r>
              <a:rPr lang="en-US" altLang="en-US" sz="2400" dirty="0"/>
              <a:t> &lt;/= $75k for others (not including non-taxable income)</a:t>
            </a:r>
          </a:p>
          <a:p>
            <a:pPr>
              <a:buFont typeface="Wingdings" panose="05000000000000000000" pitchFamily="2" charset="2"/>
              <a:buNone/>
            </a:pPr>
            <a:endParaRPr lang="en-US" altLang="en-US" dirty="0"/>
          </a:p>
          <a:p>
            <a:endParaRPr lang="en-US" altLang="en-US" sz="2800" dirty="0"/>
          </a:p>
        </p:txBody>
      </p:sp>
      <p:sp>
        <p:nvSpPr>
          <p:cNvPr id="35635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EAA3FB6E-A724-4EE5-AC2E-3D67BBCCE011}" type="slidenum">
              <a:rPr lang="en-US" altLang="en-US" sz="1000">
                <a:solidFill>
                  <a:srgbClr val="000000"/>
                </a:solidFill>
              </a:rPr>
              <a:pPr algn="r" eaLnBrk="1" hangingPunct="1">
                <a:spcBef>
                  <a:spcPct val="0"/>
                </a:spcBef>
                <a:buClrTx/>
                <a:buSzTx/>
                <a:buFontTx/>
                <a:buNone/>
              </a:pPr>
              <a:t>5</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spTree>
    <p:extLst>
      <p:ext uri="{BB962C8B-B14F-4D97-AF65-F5344CB8AC3E}">
        <p14:creationId xmlns:p14="http://schemas.microsoft.com/office/powerpoint/2010/main" val="38701702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3" name="Title 1"/>
          <p:cNvSpPr>
            <a:spLocks noGrp="1"/>
          </p:cNvSpPr>
          <p:nvPr>
            <p:ph type="title"/>
          </p:nvPr>
        </p:nvSpPr>
        <p:spPr/>
        <p:txBody>
          <a:bodyPr>
            <a:normAutofit/>
          </a:bodyPr>
          <a:lstStyle/>
          <a:p>
            <a:r>
              <a:rPr lang="en-US" altLang="en-US" dirty="0">
                <a:solidFill>
                  <a:schemeClr val="tx1"/>
                </a:solidFill>
              </a:rPr>
              <a:t>Homestead Benefit Program Info</a:t>
            </a:r>
            <a:endParaRPr lang="en-US" altLang="en-US" sz="3100" dirty="0"/>
          </a:p>
        </p:txBody>
      </p:sp>
      <p:sp>
        <p:nvSpPr>
          <p:cNvPr id="358404" name="Content Placeholder 2"/>
          <p:cNvSpPr>
            <a:spLocks noGrp="1"/>
          </p:cNvSpPr>
          <p:nvPr>
            <p:ph idx="1"/>
          </p:nvPr>
        </p:nvSpPr>
        <p:spPr/>
        <p:txBody>
          <a:bodyPr>
            <a:normAutofit/>
          </a:bodyPr>
          <a:lstStyle/>
          <a:p>
            <a:r>
              <a:rPr lang="en-US" altLang="en-US" dirty="0"/>
              <a:t> Apply for benefits each year </a:t>
            </a:r>
          </a:p>
          <a:p>
            <a:r>
              <a:rPr lang="en-US" altLang="en-US" dirty="0"/>
              <a:t> Homestead Benefit application now mailed to homeowners in October, 2 years after taxes paid</a:t>
            </a:r>
          </a:p>
          <a:p>
            <a:pPr lvl="1"/>
            <a:r>
              <a:rPr lang="en-US" altLang="en-US" dirty="0"/>
              <a:t> Apply via phone or web</a:t>
            </a:r>
          </a:p>
          <a:p>
            <a:pPr lvl="1"/>
            <a:r>
              <a:rPr lang="en-US" altLang="en-US" dirty="0"/>
              <a:t> Deadline:   originally November, but frequently extended </a:t>
            </a:r>
          </a:p>
          <a:p>
            <a:r>
              <a:rPr lang="en-US" altLang="en-US" dirty="0"/>
              <a:t> Now usually receive credit on property tax bill 3 years after taxes paid.  (If NJ budget does not allow, credit may not be paid or pushed back even further)</a:t>
            </a:r>
          </a:p>
          <a:p>
            <a:pPr lvl="1"/>
            <a:r>
              <a:rPr lang="en-US" altLang="en-US" dirty="0"/>
              <a:t> Credit for 2013 Homestead Benefit paid in May 2016 (3 years after taxes paid)</a:t>
            </a:r>
          </a:p>
          <a:p>
            <a:pPr lvl="1"/>
            <a:r>
              <a:rPr lang="en-US" altLang="en-US" dirty="0"/>
              <a:t> Credit for 2014 Homestead Benefit paid in May 2017 </a:t>
            </a:r>
          </a:p>
          <a:p>
            <a:pPr>
              <a:buFont typeface="Wingdings" panose="05000000000000000000" pitchFamily="2" charset="2"/>
              <a:buNone/>
            </a:pPr>
            <a:endParaRPr lang="en-US" altLang="en-US" sz="2800" dirty="0"/>
          </a:p>
          <a:p>
            <a:pPr lvl="1"/>
            <a:endParaRPr lang="en-US" altLang="en-US" sz="2400" dirty="0">
              <a:solidFill>
                <a:srgbClr val="FF0000"/>
              </a:solidFill>
            </a:endParaRPr>
          </a:p>
        </p:txBody>
      </p:sp>
      <p:sp>
        <p:nvSpPr>
          <p:cNvPr id="358405"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9ECC14B8-5475-4E96-AE72-CC2DD059ACDF}" type="slidenum">
              <a:rPr lang="en-US" altLang="en-US" sz="1000">
                <a:solidFill>
                  <a:srgbClr val="000000"/>
                </a:solidFill>
              </a:rPr>
              <a:pPr algn="r" eaLnBrk="1" hangingPunct="1">
                <a:spcBef>
                  <a:spcPct val="0"/>
                </a:spcBef>
                <a:buClrTx/>
                <a:buSzTx/>
                <a:buFontTx/>
                <a:buNone/>
              </a:pPr>
              <a:t>6</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Tree>
    <p:extLst>
      <p:ext uri="{BB962C8B-B14F-4D97-AF65-F5344CB8AC3E}">
        <p14:creationId xmlns:p14="http://schemas.microsoft.com/office/powerpoint/2010/main" val="8034956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Title 1"/>
          <p:cNvSpPr>
            <a:spLocks noGrp="1"/>
          </p:cNvSpPr>
          <p:nvPr>
            <p:ph type="title"/>
          </p:nvPr>
        </p:nvSpPr>
        <p:spPr/>
        <p:txBody>
          <a:bodyPr/>
          <a:lstStyle/>
          <a:p>
            <a:r>
              <a:rPr lang="en-US" altLang="en-US" dirty="0"/>
              <a:t>Homestead Benefit Program Info</a:t>
            </a:r>
          </a:p>
        </p:txBody>
      </p:sp>
      <p:sp>
        <p:nvSpPr>
          <p:cNvPr id="6147" name="Content Placeholder 2"/>
          <p:cNvSpPr>
            <a:spLocks noGrp="1"/>
          </p:cNvSpPr>
          <p:nvPr>
            <p:ph idx="1"/>
          </p:nvPr>
        </p:nvSpPr>
        <p:spPr/>
        <p:txBody>
          <a:bodyPr>
            <a:normAutofit/>
          </a:bodyPr>
          <a:lstStyle/>
          <a:p>
            <a:r>
              <a:rPr lang="en-US" dirty="0"/>
              <a:t> </a:t>
            </a:r>
            <a:r>
              <a:rPr lang="en-US" sz="3000" dirty="0"/>
              <a:t>Tenants </a:t>
            </a:r>
          </a:p>
          <a:p>
            <a:pPr lvl="1"/>
            <a:r>
              <a:rPr lang="en-US" dirty="0"/>
              <a:t> </a:t>
            </a:r>
            <a:r>
              <a:rPr lang="en-US" sz="2600" dirty="0"/>
              <a:t>No tenant rebates since 2009</a:t>
            </a:r>
          </a:p>
          <a:p>
            <a:r>
              <a:rPr lang="en-US" dirty="0"/>
              <a:t> </a:t>
            </a:r>
            <a:r>
              <a:rPr lang="en-US" sz="3000" dirty="0"/>
              <a:t>Homeowners</a:t>
            </a:r>
          </a:p>
          <a:p>
            <a:pPr lvl="1"/>
            <a:r>
              <a:rPr lang="en-US" dirty="0"/>
              <a:t> </a:t>
            </a:r>
            <a:r>
              <a:rPr lang="en-US" sz="2600" dirty="0"/>
              <a:t>Most people receive Homestead Benefit as a credit applied to their property tax bill.  May receive check if:</a:t>
            </a:r>
          </a:p>
          <a:p>
            <a:pPr lvl="2"/>
            <a:r>
              <a:rPr lang="en-US" dirty="0"/>
              <a:t> </a:t>
            </a:r>
            <a:r>
              <a:rPr lang="en-US" sz="2100" dirty="0"/>
              <a:t>Lived in a co-op or continuing care facility</a:t>
            </a:r>
          </a:p>
          <a:p>
            <a:pPr lvl="2"/>
            <a:r>
              <a:rPr lang="en-US" sz="2100" dirty="0"/>
              <a:t> No longer owned home</a:t>
            </a:r>
          </a:p>
          <a:p>
            <a:r>
              <a:rPr lang="en-US" dirty="0"/>
              <a:t> </a:t>
            </a:r>
            <a:r>
              <a:rPr lang="en-US" sz="3000" dirty="0"/>
              <a:t>Amount calculated by the state based on property taxes paid in 2006</a:t>
            </a:r>
          </a:p>
        </p:txBody>
      </p:sp>
      <p:sp>
        <p:nvSpPr>
          <p:cNvPr id="360453"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5B601CD6-908C-4216-B712-72193EDCC1EC}" type="slidenum">
              <a:rPr lang="en-US" altLang="en-US" sz="1000">
                <a:solidFill>
                  <a:srgbClr val="000000"/>
                </a:solidFill>
              </a:rPr>
              <a:pPr algn="r" eaLnBrk="1" hangingPunct="1">
                <a:spcBef>
                  <a:spcPct val="0"/>
                </a:spcBef>
                <a:buClrTx/>
                <a:buSzTx/>
                <a:buFontTx/>
                <a:buNone/>
              </a:pPr>
              <a:t>7</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dirty="0"/>
          </a:p>
        </p:txBody>
      </p:sp>
    </p:spTree>
    <p:extLst>
      <p:ext uri="{BB962C8B-B14F-4D97-AF65-F5344CB8AC3E}">
        <p14:creationId xmlns:p14="http://schemas.microsoft.com/office/powerpoint/2010/main" val="242092742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8" name="Rectangle 2"/>
          <p:cNvSpPr>
            <a:spLocks noGrp="1" noChangeArrowheads="1"/>
          </p:cNvSpPr>
          <p:nvPr>
            <p:ph type="title"/>
          </p:nvPr>
        </p:nvSpPr>
        <p:spPr/>
        <p:txBody>
          <a:bodyPr>
            <a:normAutofit/>
          </a:bodyPr>
          <a:lstStyle/>
          <a:p>
            <a:r>
              <a:rPr lang="en-US" altLang="en-US" dirty="0"/>
              <a:t>Property Tax Reimbursement (PTR) -  Eligibility</a:t>
            </a:r>
          </a:p>
        </p:txBody>
      </p:sp>
      <p:sp>
        <p:nvSpPr>
          <p:cNvPr id="364546" name="Rectangle 3"/>
          <p:cNvSpPr>
            <a:spLocks noGrp="1" noChangeArrowheads="1"/>
          </p:cNvSpPr>
          <p:nvPr>
            <p:ph idx="1"/>
          </p:nvPr>
        </p:nvSpPr>
        <p:spPr>
          <a:xfrm>
            <a:off x="609600" y="1600200"/>
            <a:ext cx="8534400" cy="4343400"/>
          </a:xfrm>
        </p:spPr>
        <p:txBody>
          <a:bodyPr>
            <a:normAutofit fontScale="92500"/>
          </a:bodyPr>
          <a:lstStyle/>
          <a:p>
            <a:r>
              <a:rPr lang="en-US" altLang="en-US" sz="2700" dirty="0"/>
              <a:t> Age 65 or older, or receiving Federal SS Disability Benefits </a:t>
            </a:r>
            <a:r>
              <a:rPr lang="en-US" altLang="en-US" sz="2700" dirty="0">
                <a:solidFill>
                  <a:srgbClr val="FF0000"/>
                </a:solidFill>
              </a:rPr>
              <a:t>*</a:t>
            </a:r>
          </a:p>
          <a:p>
            <a:pPr lvl="1"/>
            <a:r>
              <a:rPr lang="en-US" altLang="en-US" sz="2300" dirty="0">
                <a:solidFill>
                  <a:srgbClr val="FF0000"/>
                </a:solidFill>
              </a:rPr>
              <a:t> Must meet this requirement for two years before first applying.  Therefore, must be 66, if applying based on age</a:t>
            </a:r>
          </a:p>
          <a:p>
            <a:r>
              <a:rPr lang="en-US" altLang="en-US" sz="2700" dirty="0"/>
              <a:t> Lived in NJ for at least last 10 years continuously as homeowner or tenant </a:t>
            </a:r>
            <a:r>
              <a:rPr lang="en-US" altLang="en-US" sz="2700" dirty="0">
                <a:solidFill>
                  <a:srgbClr val="FF0000"/>
                </a:solidFill>
              </a:rPr>
              <a:t>*</a:t>
            </a:r>
          </a:p>
          <a:p>
            <a:r>
              <a:rPr lang="en-US" altLang="en-US" sz="2700" dirty="0"/>
              <a:t> Owned (leased if mobile home) &amp; lived in home for at least last three years </a:t>
            </a:r>
            <a:r>
              <a:rPr lang="en-US" altLang="en-US" sz="2700" dirty="0">
                <a:solidFill>
                  <a:srgbClr val="FF0000"/>
                </a:solidFill>
              </a:rPr>
              <a:t>*</a:t>
            </a:r>
          </a:p>
          <a:p>
            <a:r>
              <a:rPr lang="en-US" altLang="en-US" sz="2700" dirty="0"/>
              <a:t> Must have paid the full amount of property taxes that were due</a:t>
            </a:r>
          </a:p>
          <a:p>
            <a:r>
              <a:rPr lang="en-US" altLang="en-US" sz="2700" dirty="0"/>
              <a:t> Must meet total income limits for appropriate year(s)  </a:t>
            </a:r>
          </a:p>
          <a:p>
            <a:endParaRPr lang="en-US" alt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562" y="5638800"/>
            <a:ext cx="9137438" cy="830997"/>
          </a:xfrm>
          <a:prstGeom prst="rect">
            <a:avLst/>
          </a:prstGeom>
          <a:noFill/>
        </p:spPr>
        <p:txBody>
          <a:bodyPr wrap="none" rtlCol="0">
            <a:spAutoFit/>
          </a:bodyPr>
          <a:lstStyle/>
          <a:p>
            <a:r>
              <a:rPr lang="en-US" sz="2400" dirty="0">
                <a:solidFill>
                  <a:srgbClr val="FF0000"/>
                </a:solidFill>
              </a:rPr>
              <a:t>* For married couples, only one spouse has to meet age/disability </a:t>
            </a:r>
          </a:p>
          <a:p>
            <a:r>
              <a:rPr lang="en-US" sz="2400" dirty="0">
                <a:solidFill>
                  <a:srgbClr val="FF0000"/>
                </a:solidFill>
              </a:rPr>
              <a:t>&amp; residency requirements</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spTree>
    <p:extLst>
      <p:ext uri="{BB962C8B-B14F-4D97-AF65-F5344CB8AC3E}">
        <p14:creationId xmlns:p14="http://schemas.microsoft.com/office/powerpoint/2010/main" val="97248224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a:t>PTR Overview</a:t>
            </a:r>
          </a:p>
        </p:txBody>
      </p:sp>
      <p:sp>
        <p:nvSpPr>
          <p:cNvPr id="366596" name="Content Placeholder 2"/>
          <p:cNvSpPr>
            <a:spLocks noGrp="1"/>
          </p:cNvSpPr>
          <p:nvPr>
            <p:ph idx="1"/>
          </p:nvPr>
        </p:nvSpPr>
        <p:spPr>
          <a:xfrm>
            <a:off x="609600" y="1524000"/>
            <a:ext cx="8077200" cy="4876800"/>
          </a:xfrm>
        </p:spPr>
        <p:txBody>
          <a:bodyPr>
            <a:normAutofit lnSpcReduction="10000"/>
          </a:bodyPr>
          <a:lstStyle/>
          <a:p>
            <a:r>
              <a:rPr lang="en-US" altLang="en-US" dirty="0"/>
              <a:t> PTR-1 filed first year</a:t>
            </a:r>
          </a:p>
          <a:p>
            <a:pPr lvl="1"/>
            <a:r>
              <a:rPr lang="en-US" altLang="en-US" dirty="0"/>
              <a:t> Has info for (Current year-2) AND (Current year-1)</a:t>
            </a:r>
          </a:p>
          <a:p>
            <a:pPr lvl="1"/>
            <a:r>
              <a:rPr lang="en-US" altLang="en-US" dirty="0"/>
              <a:t> Establish “Base Year” amount (Current year–2)</a:t>
            </a:r>
          </a:p>
          <a:p>
            <a:pPr lvl="1"/>
            <a:r>
              <a:rPr lang="en-US" altLang="en-US" dirty="0"/>
              <a:t> Calculate amount of reimbursement (Current year–1 amount minus Base Year (Current year-2) amount)</a:t>
            </a:r>
          </a:p>
          <a:p>
            <a:r>
              <a:rPr lang="en-US" altLang="en-US" dirty="0"/>
              <a:t> PTR-2 filed subsequent years</a:t>
            </a:r>
          </a:p>
          <a:p>
            <a:pPr lvl="1"/>
            <a:r>
              <a:rPr lang="en-US" altLang="en-US" dirty="0"/>
              <a:t> Has info for (Current year-1) only</a:t>
            </a:r>
          </a:p>
          <a:p>
            <a:pPr lvl="1"/>
            <a:r>
              <a:rPr lang="en-US" altLang="en-US" dirty="0"/>
              <a:t> Not available online – must use copy mailed to Taxpayer by state with pre-printed info (Name, Base Year amount)</a:t>
            </a:r>
          </a:p>
          <a:p>
            <a:pPr lvl="1"/>
            <a:r>
              <a:rPr lang="en-US" altLang="en-US" dirty="0"/>
              <a:t> Calculate amount of rebate (Current year-1 amount minus Base Year amount)</a:t>
            </a:r>
          </a:p>
          <a:p>
            <a:pPr lvl="1"/>
            <a:r>
              <a:rPr lang="en-US" altLang="en-US" dirty="0"/>
              <a:t> Note: If PTR-2 shows not eligible in any subsequent year, must wait 2 years and start over -  i.e. - file PTR-1 to establish new (higher) base year</a:t>
            </a:r>
          </a:p>
          <a:p>
            <a:pPr>
              <a:buNone/>
            </a:pPr>
            <a:endParaRPr lang="en-US" altLang="en-US" dirty="0"/>
          </a:p>
          <a:p>
            <a:pPr marL="0" indent="0">
              <a:buNone/>
            </a:pPr>
            <a:endParaRPr lang="en-US" altLang="en-US" dirty="0"/>
          </a:p>
        </p:txBody>
      </p:sp>
      <p:sp>
        <p:nvSpPr>
          <p:cNvPr id="36659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9</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dirty="0"/>
          </a:p>
        </p:txBody>
      </p:sp>
    </p:spTree>
    <p:extLst>
      <p:ext uri="{BB962C8B-B14F-4D97-AF65-F5344CB8AC3E}">
        <p14:creationId xmlns:p14="http://schemas.microsoft.com/office/powerpoint/2010/main" val="3035723555"/>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 Template</Template>
  <TotalTime>8</TotalTime>
  <Words>2064</Words>
  <Application>Microsoft Office PowerPoint</Application>
  <PresentationFormat>On-screen Show (4:3)</PresentationFormat>
  <Paragraphs>275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ＭＳ Ｐゴシック</vt:lpstr>
      <vt:lpstr>Arial</vt:lpstr>
      <vt:lpstr>Calibri</vt:lpstr>
      <vt:lpstr>Verdana</vt:lpstr>
      <vt:lpstr>Wingdings</vt:lpstr>
      <vt:lpstr>NJ Template 06</vt:lpstr>
      <vt:lpstr>Property Tax Rebates &amp; Recoveries PTR &amp; Homestead Benefit</vt:lpstr>
      <vt:lpstr>NJ Property Tax Relief Programs</vt:lpstr>
      <vt:lpstr>NJ Property Tax Deduction/Credit</vt:lpstr>
      <vt:lpstr>NJ Property Tax Deduction/Credit</vt:lpstr>
      <vt:lpstr>Homestead Benefit Program - Eligibility</vt:lpstr>
      <vt:lpstr>Homestead Benefit Program Info</vt:lpstr>
      <vt:lpstr>Homestead Benefit Program Info</vt:lpstr>
      <vt:lpstr>Property Tax Reimbursement (PTR) -  Eligibility</vt:lpstr>
      <vt:lpstr>PTR Overview</vt:lpstr>
      <vt:lpstr>PTR Overview</vt:lpstr>
      <vt:lpstr>NJ Property Tax Relief – Other Administered By Local Municipality</vt:lpstr>
      <vt:lpstr>NJ Property Tax Relief – Other  Administered By Local Municipality</vt:lpstr>
      <vt:lpstr>Property Tax Recoveries –  PTR &amp; Homestead Benefit Credit</vt:lpstr>
      <vt:lpstr>Property Tax Recoveries –  PTR &amp; Homestead Benefit Credit</vt:lpstr>
      <vt:lpstr>Sample Cases for Property Tax Recoveries</vt:lpstr>
      <vt:lpstr>Scratch Pad on TaxPrep4Free.org to Calculate Net Property Taxes for Schedule A Line 6</vt:lpstr>
      <vt:lpstr>TS - Property Tax Rebates Claimed on Schedule A Line 6 Federal Section \ Deductions \ Enter Myself \ Itemized Deductions \ Taxes You Paid</vt:lpstr>
      <vt:lpstr>TS - Property Tax Reimbursement (PTR) Recovery Claimed on State Refund Worksheet Use Sales Tax Refund Worksheet on TaxPrep4Free.org to Determine Taxable Amount of PTR Recovery</vt:lpstr>
      <vt:lpstr>TS – PTR Recovery Claimed on 1040 Line 21 Federal Section \ Income \ Enter Myself \ Other Inc. Not Reported Elsewhere</vt:lpstr>
      <vt:lpstr>TS – Homestead Benefit (HB) Recovery Claimed on 1040 Line 21 Federal Section \ Income \ Enter Myself \ Other Inc. Not Reported Elsewhere</vt:lpstr>
      <vt:lpstr>NJ Adjustment for Property Tax Recoveries on 1040 Line 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NJTL-00</dc:title>
  <dc:creator>Al TP4F</dc:creator>
  <cp:lastModifiedBy>Al TP4F</cp:lastModifiedBy>
  <cp:revision>5</cp:revision>
  <dcterms:created xsi:type="dcterms:W3CDTF">2017-12-08T09:50:38Z</dcterms:created>
  <dcterms:modified xsi:type="dcterms:W3CDTF">2017-12-08T12:04:42Z</dcterms:modified>
</cp:coreProperties>
</file>